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  <p:sldMasterId id="2147483894" r:id="rId2"/>
    <p:sldMasterId id="2147483846" r:id="rId3"/>
    <p:sldMasterId id="2147483832" r:id="rId4"/>
  </p:sldMasterIdLst>
  <p:notesMasterIdLst>
    <p:notesMasterId r:id="rId32"/>
  </p:notesMasterIdLst>
  <p:handoutMasterIdLst>
    <p:handoutMasterId r:id="rId33"/>
  </p:handoutMasterIdLst>
  <p:sldIdLst>
    <p:sldId id="256" r:id="rId5"/>
    <p:sldId id="404" r:id="rId6"/>
    <p:sldId id="405" r:id="rId7"/>
    <p:sldId id="370" r:id="rId8"/>
    <p:sldId id="371" r:id="rId9"/>
    <p:sldId id="368" r:id="rId10"/>
    <p:sldId id="417" r:id="rId11"/>
    <p:sldId id="458" r:id="rId12"/>
    <p:sldId id="459" r:id="rId13"/>
    <p:sldId id="460" r:id="rId14"/>
    <p:sldId id="462" r:id="rId15"/>
    <p:sldId id="447" r:id="rId16"/>
    <p:sldId id="463" r:id="rId17"/>
    <p:sldId id="449" r:id="rId18"/>
    <p:sldId id="464" r:id="rId19"/>
    <p:sldId id="465" r:id="rId20"/>
    <p:sldId id="466" r:id="rId21"/>
    <p:sldId id="468" r:id="rId22"/>
    <p:sldId id="467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30" r:id="rId3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9">
          <p15:clr>
            <a:srgbClr val="A4A3A4"/>
          </p15:clr>
        </p15:guide>
        <p15:guide id="2" orient="horz" pos="1614">
          <p15:clr>
            <a:srgbClr val="A4A3A4"/>
          </p15:clr>
        </p15:guide>
        <p15:guide id="3" orient="horz" pos="2855">
          <p15:clr>
            <a:srgbClr val="A4A3A4"/>
          </p15:clr>
        </p15:guide>
        <p15:guide id="4" orient="horz" pos="142">
          <p15:clr>
            <a:srgbClr val="A4A3A4"/>
          </p15:clr>
        </p15:guide>
        <p15:guide id="5" pos="5603">
          <p15:clr>
            <a:srgbClr val="A4A3A4"/>
          </p15:clr>
        </p15:guide>
        <p15:guide id="6" pos="2880">
          <p15:clr>
            <a:srgbClr val="A4A3A4"/>
          </p15:clr>
        </p15:guide>
        <p15:guide id="7" pos="5759">
          <p15:clr>
            <a:srgbClr val="A4A3A4"/>
          </p15:clr>
        </p15:guide>
        <p15:guide id="8" pos="1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MacDonald" initials="LM" lastIdx="2" clrIdx="0">
    <p:extLst>
      <p:ext uri="{19B8F6BF-5375-455C-9EA6-DF929625EA0E}">
        <p15:presenceInfo xmlns:p15="http://schemas.microsoft.com/office/powerpoint/2012/main" userId="S-1-5-21-1395769938-3461429767-2548598270-103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ED"/>
    <a:srgbClr val="FF0097"/>
    <a:srgbClr val="2E008B"/>
    <a:srgbClr val="A7A8AA"/>
    <a:srgbClr val="FF66CC"/>
    <a:srgbClr val="5500FF"/>
    <a:srgbClr val="EC018C"/>
    <a:srgbClr val="EC008C"/>
    <a:srgbClr val="0E76A3"/>
    <a:srgbClr val="D9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50633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344" y="54"/>
      </p:cViewPr>
      <p:guideLst>
        <p:guide orient="horz" pos="3099"/>
        <p:guide orient="horz" pos="1614"/>
        <p:guide orient="horz" pos="2855"/>
        <p:guide orient="horz" pos="142"/>
        <p:guide pos="5603"/>
        <p:guide pos="2880"/>
        <p:guide pos="575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win.crnet.org\dfs\bus\Data\CR-UK\PC\COMMUNICATIONS\GROUPS\Local%20Engagement%20&amp;%20Influencing\Health%20Professional%20Engagement\HPEF\7.%20Reporting\2.%20Monthly%20Reports\2016%20Monthly%20Reports\Quantitative%20analysis\Monthly%20reports%20Quant_curr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win.crnet.org\dfs\bus\Data\CR-UK\PC\COMMUNICATIONS\GROUPS\Local%20Engagement%20&amp;%20Influencing\Health%20Professional%20Engagement\HPEF\7.%20Reporting\2.%20Monthly%20Reports\2016%20Monthly%20Reports\Quantitative%20analysis\Monthly%20reports%20Quant_curr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'Away Day'!$A$3:$A$8</c:f>
              <c:strCache>
                <c:ptCount val="6"/>
                <c:pt idx="0">
                  <c:v>Practices</c:v>
                </c:pt>
                <c:pt idx="1">
                  <c:v>Dentists/ Community Pharmacists</c:v>
                </c:pt>
                <c:pt idx="2">
                  <c:v>Hospitals, diagnostics providers and community healthcare providers</c:v>
                </c:pt>
                <c:pt idx="3">
                  <c:v>Public health, social care, or other organisation delivering care</c:v>
                </c:pt>
                <c:pt idx="4">
                  <c:v>Commissioners and planners of care</c:v>
                </c:pt>
                <c:pt idx="5">
                  <c:v>SCNs, Alliances, CSUs, Cancer Boards, Networks, Health Boards</c:v>
                </c:pt>
              </c:strCache>
            </c:strRef>
          </c:cat>
          <c:val>
            <c:numRef>
              <c:f>'Away Day'!$B$3:$B$8</c:f>
              <c:numCache>
                <c:formatCode>0%</c:formatCode>
                <c:ptCount val="6"/>
                <c:pt idx="0">
                  <c:v>0.48</c:v>
                </c:pt>
                <c:pt idx="1">
                  <c:v>0.05</c:v>
                </c:pt>
                <c:pt idx="2">
                  <c:v>0.05</c:v>
                </c:pt>
                <c:pt idx="3">
                  <c:v>0.14000000000000001</c:v>
                </c:pt>
                <c:pt idx="4">
                  <c:v>0.21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27058792"/>
        <c:axId val="427059968"/>
      </c:barChart>
      <c:catAx>
        <c:axId val="42705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9968"/>
        <c:crosses val="autoZero"/>
        <c:auto val="1"/>
        <c:lblAlgn val="ctr"/>
        <c:lblOffset val="100"/>
        <c:noMultiLvlLbl val="0"/>
      </c:catAx>
      <c:valAx>
        <c:axId val="427059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705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58229294531711"/>
          <c:y val="3.6016302984506289E-2"/>
          <c:w val="0.46286657181624458"/>
          <c:h val="0.927967394030987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6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'Away Day'!$A$14:$A$24</c:f>
              <c:strCache>
                <c:ptCount val="11"/>
                <c:pt idx="0">
                  <c:v>Preventing cancer</c:v>
                </c:pt>
                <c:pt idx="1">
                  <c:v>Bowel screening</c:v>
                </c:pt>
                <c:pt idx="2">
                  <c:v>Cervical screening</c:v>
                </c:pt>
                <c:pt idx="3">
                  <c:v>Breast screening</c:v>
                </c:pt>
                <c:pt idx="4">
                  <c:v>Improving patients awareness of signs and symptoms</c:v>
                </c:pt>
                <c:pt idx="5">
                  <c:v>Improving professional recognition of symptoms, signposting and use of referral guidelines</c:v>
                </c:pt>
                <c:pt idx="6">
                  <c:v>Safety netting</c:v>
                </c:pt>
                <c:pt idx="7">
                  <c:v>Improving referral and diagnostic pathways and their capacity; improving primary/ secondary communication</c:v>
                </c:pt>
                <c:pt idx="8">
                  <c:v>Reflection and planning improvements based on cancer data</c:v>
                </c:pt>
                <c:pt idx="9">
                  <c:v>Promoting and supporting SEAs and audit</c:v>
                </c:pt>
                <c:pt idx="10">
                  <c:v>Other</c:v>
                </c:pt>
              </c:strCache>
            </c:strRef>
          </c:cat>
          <c:val>
            <c:numRef>
              <c:f>'Away Day'!$B$14:$B$24</c:f>
              <c:numCache>
                <c:formatCode>0%</c:formatCode>
                <c:ptCount val="11"/>
                <c:pt idx="0">
                  <c:v>0.34</c:v>
                </c:pt>
                <c:pt idx="1">
                  <c:v>0.4</c:v>
                </c:pt>
                <c:pt idx="2">
                  <c:v>0.27</c:v>
                </c:pt>
                <c:pt idx="3">
                  <c:v>0.25</c:v>
                </c:pt>
                <c:pt idx="4">
                  <c:v>0.28999999999999998</c:v>
                </c:pt>
                <c:pt idx="5">
                  <c:v>0.27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0.26</c:v>
                </c:pt>
                <c:pt idx="10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427061536"/>
        <c:axId val="427056048"/>
      </c:barChart>
      <c:catAx>
        <c:axId val="427061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6048"/>
        <c:crosses val="autoZero"/>
        <c:auto val="0"/>
        <c:lblAlgn val="ctr"/>
        <c:lblOffset val="100"/>
        <c:noMultiLvlLbl val="0"/>
      </c:catAx>
      <c:valAx>
        <c:axId val="427056048"/>
        <c:scaling>
          <c:orientation val="minMax"/>
          <c:max val="0.4"/>
        </c:scaling>
        <c:delete val="1"/>
        <c:axPos val="t"/>
        <c:numFmt formatCode="0%" sourceLinked="1"/>
        <c:majorTickMark val="out"/>
        <c:minorTickMark val="none"/>
        <c:tickLblPos val="nextTo"/>
        <c:crossAx val="4270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218D-6587-F946-853C-C00ED871B5FC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8B4C-9F15-EB4B-B72B-6568290E8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6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AE1AC-B76B-F442-BA21-01F9703A0AA8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49DD-96D5-D348-BC02-D7FB45C2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30E-F62D-A446-8BAD-EBBA9D14D0E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5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30E-F62D-A446-8BAD-EBBA9D14D0E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5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30E-F62D-A446-8BAD-EBBA9D14D0E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23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6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7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36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HERE</a:t>
            </a:r>
            <a:br>
              <a:rPr lang="en-GB" dirty="0" smtClean="0"/>
            </a:br>
            <a:r>
              <a:rPr lang="en-GB" dirty="0" smtClean="0"/>
              <a:t>TO ADD TITLE</a:t>
            </a:r>
            <a:br>
              <a:rPr lang="en-GB" dirty="0" smtClean="0"/>
            </a:br>
            <a:r>
              <a:rPr lang="en-GB" dirty="0" smtClean="0"/>
              <a:t>IN CAPS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2E008B"/>
                </a:solidFill>
                <a:latin typeface="Museo Sans Rounded 300" panose="02000000000000000000" pitchFamily="50" charset="0"/>
              </a:defRPr>
            </a:lvl1pPr>
          </a:lstStyle>
          <a:p>
            <a:pPr lvl="0"/>
            <a:r>
              <a:rPr lang="en-GB" dirty="0" smtClean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3084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600"/>
              </a:lnSpc>
              <a:defRPr sz="36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HERE</a:t>
            </a:r>
            <a:br>
              <a:rPr lang="en-GB" dirty="0" smtClean="0"/>
            </a:br>
            <a:r>
              <a:rPr lang="en-GB" dirty="0" smtClean="0"/>
              <a:t>TO ADD TITLE</a:t>
            </a:r>
            <a:br>
              <a:rPr lang="en-GB" dirty="0" smtClean="0"/>
            </a:br>
            <a:r>
              <a:rPr lang="en-GB" dirty="0" smtClean="0"/>
              <a:t>IN CAPS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 smtClean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3946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E221-5709-4A3E-8B6F-B3B37712B60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March 17, 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View &lt;Headers and Footers&gt; to alter this text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478B-96A9-4046-809F-8D9033F092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RUK_Pos_RGB_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6" y="4468416"/>
            <a:ext cx="1725613" cy="6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03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UK_Pos_RGB_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96" y="4468310"/>
            <a:ext cx="1724378" cy="60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742950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GB" dirty="0"/>
              <a:t>Click to add text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4610100"/>
            <a:ext cx="3733800" cy="133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accent6"/>
                </a:solidFill>
              </a:defRPr>
            </a:lvl1pPr>
          </a:lstStyle>
          <a:p>
            <a:fld id="{DAFC1DE4-D293-4B63-B3F1-0DBAE0D43D04}" type="datetime2">
              <a:rPr lang="en-US" smtClean="0"/>
              <a:pPr/>
              <a:t>Friday, March 17, 2017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4743449"/>
            <a:ext cx="3733801" cy="2857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View &lt;Headers and Footers&gt; to alter this text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10099"/>
            <a:ext cx="254000" cy="2857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rgbClr val="5D5C5C"/>
                </a:solidFill>
              </a:defRPr>
            </a:lvl1pPr>
          </a:lstStyle>
          <a:p>
            <a:fld id="{C231324C-4752-C242-8156-5E21DB4253A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41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864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1338" y="1211263"/>
            <a:ext cx="8102133" cy="3206523"/>
          </a:xfrm>
          <a:prstGeom prst="rect">
            <a:avLst/>
          </a:prstGeom>
        </p:spPr>
        <p:txBody>
          <a:bodyPr vert="horz"/>
          <a:lstStyle>
            <a:lvl1pPr marL="363680" indent="-363680">
              <a:buFont typeface="Arial"/>
              <a:buChar char="•"/>
              <a:defRPr sz="1909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72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 Ballo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8349" y="4052455"/>
            <a:ext cx="4469768" cy="840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US" dirty="0" smtClean="0"/>
              <a:t>Click to add your name </a:t>
            </a:r>
          </a:p>
          <a:p>
            <a:pPr lvl="0"/>
            <a:r>
              <a:rPr lang="en-US" dirty="0" smtClean="0"/>
              <a:t>and contact details</a:t>
            </a:r>
          </a:p>
        </p:txBody>
      </p: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398349" y="946707"/>
            <a:ext cx="3916203" cy="193195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600"/>
              </a:lnSpc>
              <a:defRPr sz="36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HERE </a:t>
            </a:r>
            <a:br>
              <a:rPr lang="en-GB" dirty="0" smtClean="0"/>
            </a:br>
            <a:r>
              <a:rPr lang="en-GB" dirty="0" smtClean="0"/>
              <a:t>TO ENTER A CLOSING MESSAGE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982465" y="4602892"/>
            <a:ext cx="1099751" cy="475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6" y="4485201"/>
            <a:ext cx="1421027" cy="7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6" y="1211262"/>
            <a:ext cx="3912735" cy="327002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Font typeface="Arial"/>
              <a:buChar char="•"/>
              <a:defRPr sz="18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 smtClean="0"/>
              <a:t>Body copy in </a:t>
            </a:r>
            <a:r>
              <a:rPr lang="en-GB" dirty="0" err="1" smtClean="0"/>
              <a:t>Museo</a:t>
            </a:r>
            <a:r>
              <a:rPr lang="en-GB" dirty="0" smtClean="0"/>
              <a:t> Sans Rounded 300.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 smtClean="0"/>
              <a:t>Two column slide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12805" y="1211263"/>
            <a:ext cx="4030665" cy="327002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Font typeface="Arial"/>
              <a:buChar char="•"/>
              <a:defRPr sz="18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 smtClean="0"/>
              <a:t>Body copy in </a:t>
            </a:r>
            <a:r>
              <a:rPr lang="en-GB" dirty="0" err="1" smtClean="0"/>
              <a:t>Museo</a:t>
            </a:r>
            <a:r>
              <a:rPr lang="en-GB" dirty="0" smtClean="0"/>
              <a:t> Sans Rounded 300. </a:t>
            </a:r>
          </a:p>
        </p:txBody>
      </p:sp>
    </p:spTree>
    <p:extLst>
      <p:ext uri="{BB962C8B-B14F-4D97-AF65-F5344CB8AC3E}">
        <p14:creationId xmlns:p14="http://schemas.microsoft.com/office/powerpoint/2010/main" val="40239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peech bubble 2">
    <p:bg>
      <p:bgPr>
        <a:solidFill>
          <a:srgbClr val="00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81" y="517279"/>
            <a:ext cx="3586479" cy="3672384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3348183" y="1578625"/>
            <a:ext cx="2470727" cy="163101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600" baseline="0">
                <a:solidFill>
                  <a:schemeClr val="bg1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MUSEO SANS ROUNDED 700</a:t>
            </a:r>
            <a:br>
              <a:rPr lang="en-GB" dirty="0" smtClean="0"/>
            </a:br>
            <a:r>
              <a:rPr lang="en-GB" dirty="0" smtClean="0"/>
              <a:t>IN CAPITALS</a:t>
            </a:r>
            <a:br>
              <a:rPr lang="en-GB" dirty="0" smtClean="0"/>
            </a:br>
            <a:r>
              <a:rPr lang="en-GB" dirty="0" smtClean="0"/>
              <a:t>AT 26PT WITH </a:t>
            </a:r>
            <a:br>
              <a:rPr lang="en-GB" dirty="0" smtClean="0"/>
            </a:br>
            <a:r>
              <a:rPr lang="en-GB" dirty="0" smtClean="0"/>
              <a:t>26PT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4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95A9-A8C2-436C-B9BE-E3A2CE219D9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March 17, 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View &lt;Headers and Footers&gt; to alter this text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298F-6FF2-43E5-A892-4A42CBF28D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"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HERE</a:t>
            </a:r>
            <a:br>
              <a:rPr lang="en-GB" dirty="0" smtClean="0"/>
            </a:br>
            <a:r>
              <a:rPr lang="en-GB" dirty="0" smtClean="0"/>
              <a:t>TO ADD TITLE</a:t>
            </a:r>
            <a:br>
              <a:rPr lang="en-GB" dirty="0" smtClean="0"/>
            </a:br>
            <a:r>
              <a:rPr lang="en-GB" dirty="0" smtClean="0"/>
              <a:t>IN CAPS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 smtClean="0"/>
              <a:t>SUBTITLE AND DATE</a:t>
            </a:r>
          </a:p>
        </p:txBody>
      </p:sp>
      <p:pic>
        <p:nvPicPr>
          <p:cNvPr id="5" name="Picture 4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">
    <p:bg>
      <p:bgPr>
        <a:solidFill>
          <a:srgbClr val="00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HERE</a:t>
            </a:r>
            <a:br>
              <a:rPr lang="en-GB" dirty="0" smtClean="0"/>
            </a:br>
            <a:r>
              <a:rPr lang="en-GB" dirty="0" smtClean="0"/>
              <a:t>TO ADD TITLE</a:t>
            </a:r>
            <a:br>
              <a:rPr lang="en-GB" dirty="0" smtClean="0"/>
            </a:br>
            <a:r>
              <a:rPr lang="en-GB" dirty="0" smtClean="0"/>
              <a:t>IN CAPS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 smtClean="0"/>
              <a:t>SUBTITLE AND DATE</a:t>
            </a:r>
          </a:p>
        </p:txBody>
      </p:sp>
      <p:pic>
        <p:nvPicPr>
          <p:cNvPr id="5" name="Picture 4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4343401" y="1940989"/>
            <a:ext cx="4800600" cy="3202511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5841013" y="3397251"/>
            <a:ext cx="2890238" cy="143933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600"/>
              </a:lnSpc>
              <a:defRPr sz="3600" b="1" baseline="0">
                <a:solidFill>
                  <a:srgbClr val="FFFFFF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CLICK TO ENTER TITLE </a:t>
            </a:r>
            <a:br>
              <a:rPr lang="en-GB" dirty="0" smtClean="0"/>
            </a:br>
            <a:r>
              <a:rPr lang="en-GB" dirty="0" smtClean="0"/>
              <a:t>IN CAPS</a:t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211263"/>
            <a:ext cx="8102132" cy="302193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 baseline="0">
                <a:solidFill>
                  <a:srgbClr val="2E008B"/>
                </a:solidFill>
                <a:latin typeface="Museo Sans Rounded 300"/>
              </a:defRPr>
            </a:lvl1pPr>
          </a:lstStyle>
          <a:p>
            <a:pPr lvl="0"/>
            <a:r>
              <a:rPr lang="en-GB" dirty="0" smtClean="0"/>
              <a:t>Body copy in </a:t>
            </a:r>
            <a:r>
              <a:rPr lang="en-GB" dirty="0" err="1" smtClean="0"/>
              <a:t>Museo</a:t>
            </a:r>
            <a:r>
              <a:rPr lang="en-GB" dirty="0" smtClean="0"/>
              <a:t> Sans Rounded 300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aseline="0">
                <a:solidFill>
                  <a:srgbClr val="2E008B"/>
                </a:solidFill>
                <a:latin typeface="Museo Sans Rounded 700"/>
              </a:defRPr>
            </a:lvl1pPr>
          </a:lstStyle>
          <a:p>
            <a:pPr lvl="0"/>
            <a:r>
              <a:rPr lang="en-GB" dirty="0" smtClean="0"/>
              <a:t>Heading </a:t>
            </a:r>
            <a:r>
              <a:rPr lang="en-GB" dirty="0" err="1" smtClean="0"/>
              <a:t>museo</a:t>
            </a:r>
            <a:r>
              <a:rPr lang="en-GB" dirty="0" smtClean="0"/>
              <a:t> sans rounded 700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73" y="4480777"/>
            <a:ext cx="1421027" cy="7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peech bubble 2">
    <p:bg>
      <p:bgPr>
        <a:solidFill>
          <a:srgbClr val="00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81" y="517279"/>
            <a:ext cx="3586479" cy="3672384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3348183" y="1578625"/>
            <a:ext cx="2470727" cy="163101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600" baseline="0">
                <a:solidFill>
                  <a:schemeClr val="bg1"/>
                </a:solidFill>
                <a:latin typeface="Museo Sans Rounded 700"/>
              </a:defRPr>
            </a:lvl1pPr>
          </a:lstStyle>
          <a:p>
            <a:r>
              <a:rPr lang="en-GB" dirty="0" smtClean="0"/>
              <a:t>MUSEO SANS ROUNDED 700</a:t>
            </a:r>
            <a:br>
              <a:rPr lang="en-GB" dirty="0" smtClean="0"/>
            </a:br>
            <a:r>
              <a:rPr lang="en-GB" dirty="0" smtClean="0"/>
              <a:t>IN CAPITALS</a:t>
            </a:r>
            <a:br>
              <a:rPr lang="en-GB" dirty="0" smtClean="0"/>
            </a:br>
            <a:r>
              <a:rPr lang="en-GB" dirty="0" smtClean="0"/>
              <a:t>AT 26PT WITH </a:t>
            </a:r>
            <a:br>
              <a:rPr lang="en-GB" dirty="0" smtClean="0"/>
            </a:br>
            <a:r>
              <a:rPr lang="en-GB" dirty="0" smtClean="0"/>
              <a:t>26PT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73" y="4480777"/>
            <a:ext cx="1421027" cy="7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939" r:id="rId3"/>
    <p:sldLayoutId id="2147483940" r:id="rId4"/>
    <p:sldLayoutId id="2147483941" r:id="rId5"/>
    <p:sldLayoutId id="2147483942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37" r:id="rId2"/>
    <p:sldLayoutId id="2147483944" r:id="rId3"/>
    <p:sldLayoutId id="2147483945" r:id="rId4"/>
    <p:sldLayoutId id="2147483946" r:id="rId5"/>
    <p:sldLayoutId id="214748394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CRUK Full Colour 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5" y="4616451"/>
            <a:ext cx="961564" cy="3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cpnblog.files.wordpress.com/2015/04/fit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67" y="1007492"/>
            <a:ext cx="4588933" cy="225005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Cancer Research UK</a:t>
            </a:r>
            <a:br>
              <a:rPr lang="en-US" sz="3100" dirty="0" smtClean="0"/>
            </a:br>
            <a:r>
              <a:rPr lang="en-US" sz="3100" dirty="0" smtClean="0"/>
              <a:t>Facilitator </a:t>
            </a:r>
            <a:r>
              <a:rPr lang="en-US" sz="3100" dirty="0" err="1" smtClean="0"/>
              <a:t>Programme</a:t>
            </a:r>
            <a:r>
              <a:rPr lang="en-US" sz="3100" dirty="0" smtClean="0"/>
              <a:t>:</a:t>
            </a:r>
            <a:br>
              <a:rPr lang="en-US" sz="3100" dirty="0" smtClean="0"/>
            </a:br>
            <a:r>
              <a:rPr lang="en-US" sz="3100" dirty="0" smtClean="0"/>
              <a:t>Working in partnership</a:t>
            </a:r>
            <a:br>
              <a:rPr lang="en-US" sz="3100" dirty="0" smtClean="0"/>
            </a:br>
            <a:r>
              <a:rPr lang="en-US" sz="3100" dirty="0" smtClean="0"/>
              <a:t>to improve cancer outcomes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3861791"/>
            <a:ext cx="3207345" cy="848918"/>
          </a:xfrm>
        </p:spPr>
        <p:txBody>
          <a:bodyPr/>
          <a:lstStyle/>
          <a:p>
            <a:r>
              <a:rPr lang="en-GB" sz="2400" dirty="0" smtClean="0"/>
              <a:t>Marion O’Neill</a:t>
            </a:r>
          </a:p>
          <a:p>
            <a:r>
              <a:rPr lang="en-GB" sz="2400" dirty="0" smtClean="0"/>
              <a:t>March 2017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92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</p:spPr>
        <p:txBody>
          <a:bodyPr/>
          <a:lstStyle/>
          <a:p>
            <a:r>
              <a:rPr lang="en-US" b="1" dirty="0" smtClean="0">
                <a:latin typeface="Museo Sans Rounded 100" panose="02000000000000000000" pitchFamily="50" charset="0"/>
              </a:rPr>
              <a:t>National Cancer Diagnosis Audit</a:t>
            </a:r>
            <a:endParaRPr lang="en-US" b="1" dirty="0">
              <a:latin typeface="Museo Sans Rounded 100" panose="02000000000000000000" pitchFamily="50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1864" y="1074781"/>
            <a:ext cx="8102132" cy="3265200"/>
          </a:xfrm>
          <a:prstGeom prst="rect">
            <a:avLst/>
          </a:prstGeom>
        </p:spPr>
        <p:txBody>
          <a:bodyPr vert="horz"/>
          <a:lstStyle/>
          <a:p>
            <a:pPr marL="0" lvl="1"/>
            <a:r>
              <a:rPr lang="en-GB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The </a:t>
            </a:r>
            <a:r>
              <a:rPr lang="en-GB" dirty="0">
                <a:solidFill>
                  <a:srgbClr val="2E008B"/>
                </a:solidFill>
                <a:latin typeface="Museo Sans Rounded 100" panose="02000000000000000000" pitchFamily="50" charset="0"/>
              </a:rPr>
              <a:t>audit uses primary and secondary care data relating to patients diagnosed with cancer and will start this year by looking at cases diagnosed in 2014. </a:t>
            </a:r>
            <a:endParaRPr lang="en-GB" dirty="0" smtClean="0">
              <a:solidFill>
                <a:srgbClr val="2E008B"/>
              </a:solidFill>
              <a:latin typeface="Museo Sans Rounded 100" panose="02000000000000000000" pitchFamily="50" charset="0"/>
            </a:endParaRPr>
          </a:p>
          <a:p>
            <a:pPr marL="0" lvl="1"/>
            <a:endParaRPr lang="en-GB" dirty="0" smtClean="0">
              <a:solidFill>
                <a:srgbClr val="2E008B"/>
              </a:solidFill>
              <a:latin typeface="Museo Sans Rounded 100" panose="02000000000000000000" pitchFamily="50" charset="0"/>
            </a:endParaRPr>
          </a:p>
          <a:p>
            <a:pPr marL="0" lvl="1"/>
            <a:r>
              <a:rPr lang="en-GB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This </a:t>
            </a:r>
            <a:r>
              <a:rPr lang="en-GB" dirty="0">
                <a:solidFill>
                  <a:srgbClr val="2E008B"/>
                </a:solidFill>
                <a:latin typeface="Museo Sans Rounded 100" panose="02000000000000000000" pitchFamily="50" charset="0"/>
              </a:rPr>
              <a:t>will help us understand patterns of cancer diagnosis for all cancer types, </a:t>
            </a:r>
            <a:r>
              <a:rPr lang="en-GB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and give benchmark, </a:t>
            </a:r>
            <a:r>
              <a:rPr lang="en-GB" dirty="0">
                <a:solidFill>
                  <a:srgbClr val="2E008B"/>
                </a:solidFill>
                <a:latin typeface="Museo Sans Rounded 100" panose="02000000000000000000" pitchFamily="50" charset="0"/>
              </a:rPr>
              <a:t>so that in time, we can assess the impact of the new referral guidelines.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600" b="1" cap="all" dirty="0" smtClean="0">
              <a:solidFill>
                <a:srgbClr val="00B6ED"/>
              </a:solidFill>
              <a:latin typeface="Museo Sans Rounded 100" panose="020000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6ED"/>
                </a:solidFill>
                <a:effectLst/>
                <a:uLnTx/>
                <a:uFillTx/>
                <a:latin typeface="Museo Sans Rounded 100" panose="02000000000000000000" pitchFamily="50" charset="0"/>
              </a:rPr>
              <a:t>Audit questions:</a:t>
            </a:r>
          </a:p>
          <a:p>
            <a:pPr marL="0" marR="0" lvl="1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Tx/>
              <a:buFont typeface="Arial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Museo Sans Rounded 100" panose="02000000000000000000" pitchFamily="50" charset="0"/>
              </a:rPr>
              <a:t>What is the interval length from patient presentation to diagnosis?</a:t>
            </a:r>
          </a:p>
          <a:p>
            <a:pPr marL="0" lvl="1" indent="-285750">
              <a:buClr>
                <a:srgbClr val="EC008C"/>
              </a:buClr>
              <a:buFont typeface="Arial"/>
              <a:buChar char="–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Museo Sans Rounded 100" panose="02000000000000000000" pitchFamily="50" charset="0"/>
              </a:rPr>
              <a:t>What use is made of investigations prior to referral? </a:t>
            </a:r>
          </a:p>
          <a:p>
            <a:pPr marL="0" lvl="1" indent="-285750" defTabSz="288000">
              <a:buClr>
                <a:srgbClr val="EC008C"/>
              </a:buClr>
              <a:buFont typeface="Arial"/>
              <a:buChar char="–"/>
              <a:defRPr/>
            </a:pPr>
            <a:r>
              <a:rPr lang="en-GB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What are the patients referral pathways?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E008B"/>
              </a:solidFill>
              <a:effectLst/>
              <a:uLnTx/>
              <a:uFillTx/>
              <a:latin typeface="Museo Sans Rounded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</p:spPr>
        <p:txBody>
          <a:bodyPr/>
          <a:lstStyle/>
          <a:p>
            <a:r>
              <a:rPr lang="en-US" b="1" dirty="0" smtClean="0">
                <a:latin typeface="Museo Sans Rounded 100" panose="02000000000000000000" pitchFamily="50" charset="0"/>
              </a:rPr>
              <a:t>Bowel Screening </a:t>
            </a:r>
            <a:r>
              <a:rPr lang="en-US" b="1" dirty="0" err="1" smtClean="0">
                <a:latin typeface="Museo Sans Rounded 100" panose="02000000000000000000" pitchFamily="50" charset="0"/>
              </a:rPr>
              <a:t>Programme</a:t>
            </a:r>
            <a:endParaRPr lang="en-US" b="1" dirty="0">
              <a:latin typeface="Museo Sans Rounded 100" panose="02000000000000000000" pitchFamily="50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1864" y="1074781"/>
            <a:ext cx="8102132" cy="3265200"/>
          </a:xfrm>
          <a:prstGeom prst="rect">
            <a:avLst/>
          </a:prstGeom>
        </p:spPr>
        <p:txBody>
          <a:bodyPr vert="horz"/>
          <a:lstStyle/>
          <a:p>
            <a:pPr marL="0" lvl="1"/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E008B"/>
              </a:solidFill>
              <a:effectLst/>
              <a:uLnTx/>
              <a:uFillTx/>
              <a:latin typeface="Museo Sans Rounded 100" panose="02000000000000000000" pitchFamily="50" charset="0"/>
            </a:endParaRPr>
          </a:p>
        </p:txBody>
      </p:sp>
      <p:pic>
        <p:nvPicPr>
          <p:cNvPr id="4" name="Picture 2" descr="F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26" y="1074781"/>
            <a:ext cx="3132348" cy="338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4018" y="46831"/>
            <a:ext cx="8507129" cy="674688"/>
          </a:xfrm>
        </p:spPr>
        <p:txBody>
          <a:bodyPr/>
          <a:lstStyle/>
          <a:p>
            <a:pPr algn="ctr"/>
            <a:r>
              <a:rPr lang="en-US" sz="2400" dirty="0" smtClean="0">
                <a:latin typeface="Museo Sans Rounded 700" panose="02000000000000000000" pitchFamily="50" charset="0"/>
              </a:rPr>
              <a:t>Website: Learning and Development Tools</a:t>
            </a:r>
            <a:endParaRPr lang="en-US" sz="2400" dirty="0">
              <a:latin typeface="Museo Sans Rounded 700" panose="020000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86" t="14005" r="3686" b="6267"/>
          <a:stretch/>
        </p:blipFill>
        <p:spPr>
          <a:xfrm>
            <a:off x="266699" y="544512"/>
            <a:ext cx="8781766" cy="4084637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4629149"/>
            <a:ext cx="8507129" cy="674688"/>
          </a:xfrm>
        </p:spPr>
        <p:txBody>
          <a:bodyPr/>
          <a:lstStyle/>
          <a:p>
            <a:r>
              <a:rPr lang="en-US" sz="1600" dirty="0">
                <a:latin typeface="Museo Sans Rounded 700" panose="02000000000000000000" pitchFamily="50" charset="0"/>
              </a:rPr>
              <a:t>http://www.cancerresearchuk.org/health-professional/early-diagnosis-activities</a:t>
            </a:r>
          </a:p>
        </p:txBody>
      </p:sp>
    </p:spTree>
    <p:extLst>
      <p:ext uri="{BB962C8B-B14F-4D97-AF65-F5344CB8AC3E}">
        <p14:creationId xmlns:p14="http://schemas.microsoft.com/office/powerpoint/2010/main" val="37232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835360" y="1026979"/>
            <a:ext cx="4378036" cy="3671453"/>
          </a:xfrm>
          <a:prstGeom prst="triangle">
            <a:avLst>
              <a:gd name="adj" fmla="val 466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6668" y="3167487"/>
            <a:ext cx="19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Museo Sans Rounded 100"/>
              </a:rPr>
              <a:t>   Rural Activity</a:t>
            </a:r>
            <a:endParaRPr lang="en-GB" b="1" dirty="0">
              <a:solidFill>
                <a:srgbClr val="FF0000"/>
              </a:solidFill>
              <a:latin typeface="Museo Sans Rounded 1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9008" y="2197467"/>
            <a:ext cx="14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useo Sans Rounded 100"/>
              </a:rPr>
              <a:t>Facilitators</a:t>
            </a:r>
            <a:endParaRPr lang="en-GB" b="1" dirty="0">
              <a:latin typeface="Museo Sans Rounded 1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8521" y="4090953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National Activity </a:t>
            </a:r>
          </a:p>
        </p:txBody>
      </p:sp>
      <p:sp>
        <p:nvSpPr>
          <p:cNvPr id="2050" name="AutoShape 2" descr="Image result for beating cancer ambition and action 201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" name="Straight Connector 40"/>
          <p:cNvCxnSpPr>
            <a:stCxn id="7" idx="1"/>
            <a:endCxn id="7" idx="5"/>
          </p:cNvCxnSpPr>
          <p:nvPr/>
        </p:nvCxnSpPr>
        <p:spPr>
          <a:xfrm>
            <a:off x="2856668" y="2862706"/>
            <a:ext cx="2189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85613" y="3823077"/>
            <a:ext cx="3131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 l="12174" t="27559" r="64468" b="21654"/>
          <a:stretch>
            <a:fillRect/>
          </a:stretch>
        </p:blipFill>
        <p:spPr bwMode="auto">
          <a:xfrm>
            <a:off x="5742591" y="3071244"/>
            <a:ext cx="1361176" cy="15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 l="19645" t="12795" r="35416" b="6890"/>
          <a:stretch>
            <a:fillRect/>
          </a:stretch>
        </p:blipFill>
        <p:spPr bwMode="auto">
          <a:xfrm>
            <a:off x="4527028" y="0"/>
            <a:ext cx="3047479" cy="2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 l="14111" t="18701" r="67788" b="4921"/>
          <a:stretch>
            <a:fillRect/>
          </a:stretch>
        </p:blipFill>
        <p:spPr bwMode="auto">
          <a:xfrm>
            <a:off x="718638" y="440966"/>
            <a:ext cx="1463648" cy="2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2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61159" y="56590"/>
            <a:ext cx="7325591" cy="7402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2E008B"/>
                </a:solidFill>
                <a:latin typeface="Museo Sans Rounded 100"/>
                <a:cs typeface="Calibri" pitchFamily="34" charset="0"/>
              </a:rPr>
              <a:t>Cascade Sessions</a:t>
            </a:r>
            <a:endParaRPr lang="en-GB" sz="1600" dirty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0757" y="796838"/>
            <a:ext cx="3357053" cy="2971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2E008B"/>
                </a:solidFill>
                <a:latin typeface="Museo Sans Rounded 100"/>
                <a:cs typeface="Calibri"/>
              </a:rPr>
              <a:t>Aim: To support and empower cancer champions in primary care</a:t>
            </a:r>
            <a:endParaRPr lang="en-US" sz="2400" b="1" dirty="0">
              <a:solidFill>
                <a:srgbClr val="2E008B"/>
              </a:solidFill>
              <a:latin typeface="Museo Sans Rounded 100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4750" y="796838"/>
            <a:ext cx="5238751" cy="27655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2E008B"/>
                </a:solidFill>
                <a:latin typeface="Museo Sans Rounded 300" panose="02000000000000000000" pitchFamily="50" charset="0"/>
              </a:rPr>
              <a:t>Glasgow, December 2016:</a:t>
            </a:r>
            <a:endParaRPr lang="en-GB" sz="1600" dirty="0">
              <a:solidFill>
                <a:srgbClr val="2E008B"/>
              </a:solidFill>
              <a:latin typeface="Museo Sans Rounded 300" panose="02000000000000000000" pitchFamily="50" charset="0"/>
            </a:endParaRPr>
          </a:p>
          <a:p>
            <a:r>
              <a:rPr lang="en-US" sz="1600" i="1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Focused on cancer as a quality improvement topic and National Cancer Diagnosis Audit, specific populations</a:t>
            </a:r>
          </a:p>
          <a:p>
            <a:endParaRPr lang="en-US" sz="1600" i="1" dirty="0" smtClean="0">
              <a:solidFill>
                <a:srgbClr val="2E008B"/>
              </a:solidFill>
              <a:latin typeface="Museo Sans Rounded 100" panose="02000000000000000000" pitchFamily="50" charset="0"/>
            </a:endParaRPr>
          </a:p>
          <a:p>
            <a:r>
              <a:rPr lang="en-US" sz="1600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Rural Communities: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E008B"/>
                </a:solidFill>
              </a:rPr>
              <a:t>Can you perceive challenges to diagnosing cancer in your practices or area in patients living further away? </a:t>
            </a:r>
            <a:endParaRPr lang="en-GB" sz="1600" i="1" dirty="0" smtClean="0">
              <a:solidFill>
                <a:srgbClr val="2E008B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2E008B"/>
                </a:solidFill>
              </a:rPr>
              <a:t>Based </a:t>
            </a:r>
            <a:r>
              <a:rPr lang="en-GB" sz="1600" i="1" dirty="0">
                <a:solidFill>
                  <a:srgbClr val="2E008B"/>
                </a:solidFill>
              </a:rPr>
              <a:t>on your experience do patients from further away receive less input following cancer treatment? </a:t>
            </a:r>
            <a:endParaRPr lang="en-US" sz="1600" dirty="0">
              <a:solidFill>
                <a:srgbClr val="2E008B"/>
              </a:solidFill>
              <a:latin typeface="Museo Sans Rounded 100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49" y="3711488"/>
            <a:ext cx="5238751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2E008B"/>
                </a:solidFill>
                <a:latin typeface="Museo Sans Rounded 300" panose="02000000000000000000" pitchFamily="50" charset="0"/>
              </a:rPr>
              <a:t>Future Session</a:t>
            </a:r>
          </a:p>
          <a:p>
            <a:r>
              <a:rPr lang="en-GB" sz="1600" dirty="0" smtClean="0">
                <a:solidFill>
                  <a:srgbClr val="2E008B"/>
                </a:solidFill>
                <a:latin typeface="Museo Sans Rounded 300" panose="02000000000000000000" pitchFamily="50" charset="0"/>
              </a:rPr>
              <a:t>Aberdeen, November 2017:</a:t>
            </a:r>
            <a:endParaRPr lang="en-GB" sz="1600" dirty="0">
              <a:solidFill>
                <a:srgbClr val="2E008B"/>
              </a:solidFill>
              <a:latin typeface="Museo Sans Rounded 300" panose="02000000000000000000" pitchFamily="50" charset="0"/>
            </a:endParaRPr>
          </a:p>
          <a:p>
            <a:r>
              <a:rPr lang="en-US" sz="1600" i="1" dirty="0" smtClean="0">
                <a:solidFill>
                  <a:srgbClr val="2E008B"/>
                </a:solidFill>
                <a:latin typeface="Museo Sans Rounded 100" panose="02000000000000000000" pitchFamily="50" charset="0"/>
              </a:rPr>
              <a:t>Content tbc</a:t>
            </a:r>
            <a:endParaRPr lang="en-US" sz="1600" i="1" dirty="0">
              <a:solidFill>
                <a:srgbClr val="2E008B"/>
              </a:solidFill>
              <a:latin typeface="Museo Sans Rounded 1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109" y="3959138"/>
            <a:ext cx="3096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http://</a:t>
            </a:r>
            <a:r>
              <a:rPr lang="en-GB" i="1" dirty="0" smtClean="0"/>
              <a:t>www.cancerresearchuk.org/health-professional/early-diagnosis-activities/cascade-workshops/what-is-cascade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835360" y="1026979"/>
            <a:ext cx="4378036" cy="3671453"/>
          </a:xfrm>
          <a:prstGeom prst="triangle">
            <a:avLst>
              <a:gd name="adj" fmla="val 466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6668" y="3167487"/>
            <a:ext cx="19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   Rural Activity</a:t>
            </a:r>
            <a:endParaRPr lang="en-GB" b="1" dirty="0">
              <a:latin typeface="Museo Sans Rounded 1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9008" y="2197467"/>
            <a:ext cx="14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Museo Sans Rounded 100"/>
              </a:rPr>
              <a:t>Facilitators</a:t>
            </a:r>
            <a:endParaRPr lang="en-GB" b="1" dirty="0">
              <a:solidFill>
                <a:srgbClr val="FF0000"/>
              </a:solidFill>
              <a:latin typeface="Museo Sans Rounded 1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8521" y="4090953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National Activity </a:t>
            </a:r>
          </a:p>
        </p:txBody>
      </p:sp>
      <p:sp>
        <p:nvSpPr>
          <p:cNvPr id="2050" name="AutoShape 2" descr="Image result for beating cancer ambition and action 201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" name="Straight Connector 40"/>
          <p:cNvCxnSpPr>
            <a:stCxn id="7" idx="1"/>
            <a:endCxn id="7" idx="5"/>
          </p:cNvCxnSpPr>
          <p:nvPr/>
        </p:nvCxnSpPr>
        <p:spPr>
          <a:xfrm>
            <a:off x="2856668" y="2862706"/>
            <a:ext cx="2189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85613" y="3823077"/>
            <a:ext cx="3131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 l="12174" t="27559" r="64468" b="21654"/>
          <a:stretch>
            <a:fillRect/>
          </a:stretch>
        </p:blipFill>
        <p:spPr bwMode="auto">
          <a:xfrm>
            <a:off x="5742591" y="3071244"/>
            <a:ext cx="1361176" cy="15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 l="19645" t="12795" r="35416" b="6890"/>
          <a:stretch>
            <a:fillRect/>
          </a:stretch>
        </p:blipFill>
        <p:spPr bwMode="auto">
          <a:xfrm>
            <a:off x="4527028" y="0"/>
            <a:ext cx="3047479" cy="2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 l="14111" t="18701" r="67788" b="4921"/>
          <a:stretch>
            <a:fillRect/>
          </a:stretch>
        </p:blipFill>
        <p:spPr bwMode="auto">
          <a:xfrm>
            <a:off x="718638" y="440966"/>
            <a:ext cx="1463648" cy="2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3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5969829" y="927726"/>
            <a:ext cx="1777204" cy="1632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1321" y="1227886"/>
            <a:ext cx="1599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 to recruitment process</a:t>
            </a:r>
            <a:endParaRPr lang="en-GB" dirty="0"/>
          </a:p>
          <a:p>
            <a:endParaRPr lang="en-GB" sz="1500" dirty="0"/>
          </a:p>
        </p:txBody>
      </p:sp>
      <p:sp>
        <p:nvSpPr>
          <p:cNvPr id="22" name="Oval 21"/>
          <p:cNvSpPr/>
          <p:nvPr/>
        </p:nvSpPr>
        <p:spPr>
          <a:xfrm>
            <a:off x="1301729" y="966275"/>
            <a:ext cx="1802098" cy="166412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8116" y="1128924"/>
            <a:ext cx="16293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Formal Partnership Agreement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49727" y="997948"/>
            <a:ext cx="1777204" cy="1632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7615" y="1368691"/>
            <a:ext cx="15535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Clear </a:t>
            </a:r>
            <a:r>
              <a:rPr lang="en-GB" b="1" dirty="0" err="1" smtClean="0">
                <a:solidFill>
                  <a:schemeClr val="bg1"/>
                </a:solidFill>
              </a:rPr>
              <a:t>Workplan</a:t>
            </a:r>
            <a:endParaRPr lang="en-GB" dirty="0">
              <a:solidFill>
                <a:schemeClr val="bg1"/>
              </a:solidFill>
            </a:endParaRPr>
          </a:p>
          <a:p>
            <a:endParaRPr lang="en-GB" sz="1500" dirty="0"/>
          </a:p>
        </p:txBody>
      </p:sp>
      <p:sp>
        <p:nvSpPr>
          <p:cNvPr id="1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71501" y="171448"/>
            <a:ext cx="7175532" cy="674688"/>
          </a:xfrm>
        </p:spPr>
        <p:txBody>
          <a:bodyPr/>
          <a:lstStyle/>
          <a:p>
            <a:r>
              <a:rPr lang="en-GB" dirty="0" smtClean="0"/>
              <a:t>Developing positive partnerships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1388116" y="2955732"/>
            <a:ext cx="1802098" cy="16641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1406551" y="3165983"/>
            <a:ext cx="1715712" cy="134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24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Joint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 induction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programme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36113" y="2987405"/>
            <a:ext cx="1777204" cy="1632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3873400" y="3389744"/>
            <a:ext cx="15535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Regular Meetings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sz="1500" dirty="0"/>
          </a:p>
        </p:txBody>
      </p:sp>
      <p:sp>
        <p:nvSpPr>
          <p:cNvPr id="31" name="Oval 30"/>
          <p:cNvSpPr/>
          <p:nvPr/>
        </p:nvSpPr>
        <p:spPr>
          <a:xfrm>
            <a:off x="6031321" y="2955731"/>
            <a:ext cx="1777204" cy="1632456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3157" y="3425994"/>
            <a:ext cx="15535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Flexibility in approach</a:t>
            </a:r>
            <a:endParaRPr lang="en-GB" dirty="0">
              <a:solidFill>
                <a:schemeClr val="bg1"/>
              </a:solidFill>
            </a:endParaRPr>
          </a:p>
          <a:p>
            <a:endParaRPr lang="en-GB" sz="15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96271" y="797880"/>
            <a:ext cx="6641225" cy="3948879"/>
            <a:chOff x="384169" y="1172932"/>
            <a:chExt cx="9763011" cy="5805096"/>
          </a:xfrm>
        </p:grpSpPr>
        <p:sp>
          <p:nvSpPr>
            <p:cNvPr id="2" name="Oval 1"/>
            <p:cNvSpPr/>
            <p:nvPr/>
          </p:nvSpPr>
          <p:spPr>
            <a:xfrm>
              <a:off x="384169" y="1252882"/>
              <a:ext cx="2959256" cy="27815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GB" sz="1156" dirty="0">
                <a:solidFill>
                  <a:schemeClr val="tx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786046" y="1276163"/>
              <a:ext cx="2959256" cy="27815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GB" sz="1156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187924" y="1172932"/>
              <a:ext cx="2959256" cy="27815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GB" sz="1156" dirty="0">
                <a:solidFill>
                  <a:schemeClr val="tx2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11164" y="4196455"/>
              <a:ext cx="2959256" cy="27815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GB" sz="1156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8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>
                <a:latin typeface="Museo Sans Rounded 100"/>
              </a:rPr>
              <a:t>Partnership 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Products</a:t>
            </a:r>
            <a:endParaRPr lang="en-US" sz="3200" dirty="0">
              <a:latin typeface="Museo Sans Rounded 100"/>
            </a:endParaRPr>
          </a:p>
        </p:txBody>
      </p:sp>
    </p:spTree>
    <p:extLst>
      <p:ext uri="{BB962C8B-B14F-4D97-AF65-F5344CB8AC3E}">
        <p14:creationId xmlns:p14="http://schemas.microsoft.com/office/powerpoint/2010/main" val="29627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</p:spPr>
        <p:txBody>
          <a:bodyPr/>
          <a:lstStyle/>
          <a:p>
            <a:r>
              <a:rPr lang="en-US" b="1" dirty="0" smtClean="0">
                <a:latin typeface="Museo Sans Rounded 100" panose="02000000000000000000" pitchFamily="50" charset="0"/>
              </a:rPr>
              <a:t>Bowel Screening</a:t>
            </a:r>
            <a:endParaRPr lang="en-US" b="1" dirty="0">
              <a:latin typeface="Museo Sans Rounded 100" panose="02000000000000000000" pitchFamily="50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1864" y="1074781"/>
            <a:ext cx="8102132" cy="3265200"/>
          </a:xfrm>
          <a:prstGeom prst="rect">
            <a:avLst/>
          </a:prstGeom>
        </p:spPr>
        <p:txBody>
          <a:bodyPr vert="horz"/>
          <a:lstStyle/>
          <a:p>
            <a:pPr marL="0" lvl="1"/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E008B"/>
              </a:solidFill>
              <a:effectLst/>
              <a:uLnTx/>
              <a:uFillTx/>
              <a:latin typeface="Museo Sans Rounded 100" panose="02000000000000000000" pitchFamily="50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5728" t="17364" r="42841" b="9778"/>
          <a:stretch/>
        </p:blipFill>
        <p:spPr bwMode="auto">
          <a:xfrm>
            <a:off x="5718087" y="589121"/>
            <a:ext cx="2568663" cy="3750860"/>
          </a:xfrm>
          <a:prstGeom prst="rect">
            <a:avLst/>
          </a:prstGeom>
          <a:ln>
            <a:solidFill>
              <a:srgbClr val="00B6E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26d05cad-5d18-48e6-b008-c10981038b92@eurprd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8" y="1707781"/>
            <a:ext cx="5176613" cy="2304000"/>
          </a:xfrm>
          <a:prstGeom prst="rect">
            <a:avLst/>
          </a:prstGeom>
          <a:noFill/>
          <a:ln>
            <a:solidFill>
              <a:srgbClr val="FF0097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6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</p:spPr>
        <p:txBody>
          <a:bodyPr/>
          <a:lstStyle/>
          <a:p>
            <a:r>
              <a:rPr lang="en-US" b="1" dirty="0" smtClean="0">
                <a:latin typeface="Museo Sans Rounded 100" panose="02000000000000000000" pitchFamily="50" charset="0"/>
              </a:rPr>
              <a:t>Breast Screening</a:t>
            </a:r>
            <a:endParaRPr lang="en-US" b="1" dirty="0">
              <a:latin typeface="Museo Sans Rounded 100" panose="02000000000000000000" pitchFamily="50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1864" y="1074781"/>
            <a:ext cx="8102132" cy="3265200"/>
          </a:xfrm>
          <a:prstGeom prst="rect">
            <a:avLst/>
          </a:prstGeom>
        </p:spPr>
        <p:txBody>
          <a:bodyPr vert="horz"/>
          <a:lstStyle/>
          <a:p>
            <a:pPr marL="0" lvl="1"/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E008B"/>
              </a:solidFill>
              <a:effectLst/>
              <a:uLnTx/>
              <a:uFillTx/>
              <a:latin typeface="Museo Sans Rounded 100" panose="02000000000000000000" pitchFamily="50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319" t="16847" r="19732" b="6010"/>
          <a:stretch/>
        </p:blipFill>
        <p:spPr bwMode="auto">
          <a:xfrm>
            <a:off x="296629" y="1074781"/>
            <a:ext cx="3703872" cy="3265200"/>
          </a:xfrm>
          <a:prstGeom prst="rect">
            <a:avLst/>
          </a:prstGeom>
          <a:ln>
            <a:solidFill>
              <a:srgbClr val="FF009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9249" t="19803" r="30368" b="8374"/>
          <a:stretch/>
        </p:blipFill>
        <p:spPr bwMode="auto">
          <a:xfrm>
            <a:off x="4592403" y="395287"/>
            <a:ext cx="3774314" cy="3944693"/>
          </a:xfrm>
          <a:prstGeom prst="rect">
            <a:avLst/>
          </a:prstGeom>
          <a:solidFill>
            <a:srgbClr val="00B6ED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72890" y="176981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Museo Sans Rounded 100"/>
              </a:rPr>
              <a:t>The Facilitator programme</a:t>
            </a:r>
            <a:endParaRPr lang="en-GB" sz="3600" b="1" dirty="0">
              <a:latin typeface="Museo Sans Rounded 10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56332" y="1100891"/>
            <a:ext cx="7547010" cy="32391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Museo Sans Rounded 100"/>
              </a:rPr>
              <a:t>We support healthcare professionals and organisations to improve prevention and early diagnosis.</a:t>
            </a:r>
          </a:p>
          <a:p>
            <a:pPr algn="l"/>
            <a:endParaRPr lang="en-GB" sz="1800" dirty="0">
              <a:latin typeface="Museo Sans Rounded 300" panose="02000000000000000000" pitchFamily="50" charset="0"/>
            </a:endParaRPr>
          </a:p>
          <a:p>
            <a:pPr algn="l"/>
            <a:endParaRPr lang="en-GB" sz="1800" dirty="0">
              <a:latin typeface="Museo Sans Rounded 300" panose="02000000000000000000" pitchFamily="50" charset="0"/>
            </a:endParaRPr>
          </a:p>
        </p:txBody>
      </p:sp>
      <p:pic>
        <p:nvPicPr>
          <p:cNvPr id="8" name="Picture 7" descr="strategy-bott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450" y="2980941"/>
            <a:ext cx="3413989" cy="19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102133" cy="674688"/>
          </a:xfrm>
        </p:spPr>
        <p:txBody>
          <a:bodyPr/>
          <a:lstStyle/>
          <a:p>
            <a:r>
              <a:rPr lang="en-US" b="1" dirty="0" smtClean="0">
                <a:latin typeface="Museo Sans Rounded 100" panose="02000000000000000000" pitchFamily="50" charset="0"/>
              </a:rPr>
              <a:t>Cervical Screening</a:t>
            </a:r>
            <a:endParaRPr lang="en-US" b="1" dirty="0">
              <a:latin typeface="Museo Sans Rounded 100" panose="02000000000000000000" pitchFamily="50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1864" y="1074781"/>
            <a:ext cx="8102132" cy="3265200"/>
          </a:xfrm>
          <a:prstGeom prst="rect">
            <a:avLst/>
          </a:prstGeom>
        </p:spPr>
        <p:txBody>
          <a:bodyPr vert="horz"/>
          <a:lstStyle/>
          <a:p>
            <a:pPr marL="0" lvl="1"/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E008B"/>
              </a:solidFill>
              <a:effectLst/>
              <a:uLnTx/>
              <a:uFillTx/>
              <a:latin typeface="Museo Sans Rounded 100" panose="02000000000000000000" pitchFamily="50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0"/>
          <a:stretch/>
        </p:blipFill>
        <p:spPr bwMode="auto">
          <a:xfrm>
            <a:off x="541337" y="1238251"/>
            <a:ext cx="3344863" cy="3117648"/>
          </a:xfrm>
          <a:prstGeom prst="rect">
            <a:avLst/>
          </a:prstGeom>
          <a:noFill/>
          <a:ln>
            <a:solidFill>
              <a:srgbClr val="FF009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734" t="16740" r="19900" b="4364"/>
          <a:stretch/>
        </p:blipFill>
        <p:spPr bwMode="auto">
          <a:xfrm>
            <a:off x="5124450" y="721519"/>
            <a:ext cx="2959825" cy="2733474"/>
          </a:xfrm>
          <a:prstGeom prst="rect">
            <a:avLst/>
          </a:prstGeom>
          <a:ln>
            <a:solidFill>
              <a:srgbClr val="00B6E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48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>
                <a:latin typeface="Museo Sans Rounded 100"/>
              </a:rPr>
              <a:t>Partnership 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Proposals: 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>
                <a:latin typeface="Museo Sans Rounded 100"/>
              </a:rPr>
              <a:t/>
            </a:r>
            <a:br>
              <a:rPr lang="en-US" sz="3200" dirty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Patient/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Public</a:t>
            </a:r>
            <a:endParaRPr lang="en-US" sz="3200" dirty="0">
              <a:latin typeface="Museo Sans Rounded 100"/>
            </a:endParaRPr>
          </a:p>
        </p:txBody>
      </p:sp>
    </p:spTree>
    <p:extLst>
      <p:ext uri="{BB962C8B-B14F-4D97-AF65-F5344CB8AC3E}">
        <p14:creationId xmlns:p14="http://schemas.microsoft.com/office/powerpoint/2010/main" val="21519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2" y="148699"/>
            <a:ext cx="6172200" cy="742950"/>
          </a:xfrm>
        </p:spPr>
        <p:txBody>
          <a:bodyPr/>
          <a:lstStyle/>
          <a:p>
            <a:r>
              <a:rPr lang="en-GB" sz="2993" b="1" dirty="0" smtClean="0">
                <a:latin typeface="Calibri"/>
                <a:cs typeface="Calibri"/>
              </a:rPr>
              <a:t>MARKETING CAMPAIGNS</a:t>
            </a:r>
            <a:endParaRPr lang="en-GB" sz="2993" b="1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4534" y="3924014"/>
            <a:ext cx="1928742" cy="1212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1" descr="15016 NW Asian Coup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533" y="1071841"/>
            <a:ext cx="1072535" cy="1495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5016 NW White British Coup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062" y="1077663"/>
            <a:ext cx="1068893" cy="1483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5016 NW White British Ma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182" y="1085039"/>
            <a:ext cx="1074351" cy="1491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5016 NW Black Afro-Caribbe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398" y="1079074"/>
            <a:ext cx="1056317" cy="1483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206" y="3074250"/>
            <a:ext cx="1067803" cy="1472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959" y="3068636"/>
            <a:ext cx="1079798" cy="1472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453" y="3058808"/>
            <a:ext cx="1072833" cy="1472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9532" y="4525941"/>
            <a:ext cx="2166422" cy="26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13" i="1" dirty="0"/>
              <a:t>All other regions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9862" y="2596058"/>
            <a:ext cx="1597142" cy="26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13" i="1" dirty="0"/>
              <a:t>North West only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63873" y="120751"/>
            <a:ext cx="2230212" cy="3436298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156" dirty="0">
              <a:solidFill>
                <a:schemeClr val="tx2"/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5793621" y="287363"/>
            <a:ext cx="2200465" cy="3088828"/>
          </a:xfrm>
          <a:prstGeom prst="rect">
            <a:avLst/>
          </a:prstGeom>
        </p:spPr>
        <p:txBody>
          <a:bodyPr/>
          <a:lstStyle>
            <a:lvl1pPr marL="0" indent="0" algn="l" defTabSz="497807" rtl="0" eaLnBrk="1" latinLnBrk="0" hangingPunct="1">
              <a:spcBef>
                <a:spcPct val="20000"/>
              </a:spcBef>
              <a:buClr>
                <a:schemeClr val="bg2"/>
              </a:buClr>
              <a:buFont typeface="Museo Sans Rounded 300" pitchFamily="50" charset="0"/>
              <a:buNone/>
              <a:defRPr sz="23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8288" indent="-268288" algn="l" defTabSz="497807" rtl="0" eaLnBrk="1" latinLnBrk="0" hangingPunct="1">
              <a:spcBef>
                <a:spcPct val="20000"/>
              </a:spcBef>
              <a:buClr>
                <a:schemeClr val="bg2"/>
              </a:buClr>
              <a:buFont typeface="Museo Sans Rounded 300" pitchFamily="50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9875" algn="l" defTabSz="49780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450" indent="-268288" algn="l" defTabSz="497807" rtl="0" eaLnBrk="1" latinLnBrk="0" hangingPunct="1">
              <a:spcBef>
                <a:spcPct val="20000"/>
              </a:spcBef>
              <a:buClr>
                <a:schemeClr val="bg2"/>
              </a:buClr>
              <a:buFont typeface="Museo Sans Rounded 300" pitchFamily="50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9875" algn="l" defTabSz="49780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37940" indent="-248903" algn="l" defTabSz="49780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47" indent="-248903" algn="l" defTabSz="49780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555" indent="-248903" algn="l" defTabSz="49780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362" indent="-248903" algn="l" defTabSz="49780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13" b="1" dirty="0">
                <a:solidFill>
                  <a:schemeClr val="bg1"/>
                </a:solidFill>
              </a:rPr>
              <a:t>Long -term advertising  campaign in 7 regions of </a:t>
            </a:r>
            <a:r>
              <a:rPr lang="en-GB" sz="1113" b="1" dirty="0" err="1">
                <a:solidFill>
                  <a:schemeClr val="bg1"/>
                </a:solidFill>
              </a:rPr>
              <a:t>england</a:t>
            </a:r>
            <a:r>
              <a:rPr lang="en-GB" sz="1113" b="1" dirty="0">
                <a:solidFill>
                  <a:schemeClr val="bg1"/>
                </a:solidFill>
              </a:rPr>
              <a:t>: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Lancashire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Merseyside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Manchester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North east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Yorkshire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Leicester</a:t>
            </a:r>
          </a:p>
          <a:p>
            <a:pPr marL="194367" indent="-194367">
              <a:buFont typeface="Arial" panose="020B0604020202020204" pitchFamily="34" charset="0"/>
              <a:buChar char="•"/>
            </a:pPr>
            <a:r>
              <a:rPr lang="en-GB" sz="952" b="1" dirty="0">
                <a:solidFill>
                  <a:schemeClr val="bg1"/>
                </a:solidFill>
              </a:rPr>
              <a:t>South </a:t>
            </a:r>
          </a:p>
          <a:p>
            <a:endParaRPr lang="en-GB" sz="1113" b="1" i="1" dirty="0">
              <a:solidFill>
                <a:schemeClr val="bg1"/>
              </a:solidFill>
            </a:endParaRPr>
          </a:p>
          <a:p>
            <a:r>
              <a:rPr lang="en-GB" sz="1088" b="1" dirty="0">
                <a:solidFill>
                  <a:schemeClr val="bg1"/>
                </a:solidFill>
              </a:rPr>
              <a:t>X4 bursts of outdoor and regional press advertising </a:t>
            </a:r>
          </a:p>
          <a:p>
            <a:r>
              <a:rPr lang="en-GB" sz="1088" b="1" dirty="0">
                <a:solidFill>
                  <a:schemeClr val="bg1"/>
                </a:solidFill>
                <a:latin typeface="+mn-lt"/>
              </a:rPr>
              <a:t>Aug 15 – </a:t>
            </a:r>
            <a:r>
              <a:rPr lang="en-GB" sz="1088" b="1" dirty="0" err="1">
                <a:solidFill>
                  <a:schemeClr val="bg1"/>
                </a:solidFill>
                <a:latin typeface="+mn-lt"/>
              </a:rPr>
              <a:t>apr</a:t>
            </a:r>
            <a:r>
              <a:rPr lang="en-GB" sz="1088" b="1" dirty="0">
                <a:solidFill>
                  <a:schemeClr val="bg1"/>
                </a:solidFill>
                <a:latin typeface="+mn-lt"/>
              </a:rPr>
              <a:t> 16</a:t>
            </a:r>
            <a:endParaRPr lang="en-GB" sz="1088" dirty="0">
              <a:solidFill>
                <a:schemeClr val="bg1"/>
              </a:solidFill>
              <a:latin typeface="+mn-lt"/>
            </a:endParaRPr>
          </a:p>
          <a:p>
            <a:pPr marL="140164" indent="-140164"/>
            <a:endParaRPr lang="en-GB" sz="952" dirty="0">
              <a:solidFill>
                <a:schemeClr val="bg1"/>
              </a:solidFill>
            </a:endParaRPr>
          </a:p>
          <a:p>
            <a:pPr marL="140164" indent="-140164"/>
            <a:r>
              <a:rPr lang="en-GB" sz="1088" dirty="0">
                <a:solidFill>
                  <a:schemeClr val="bg1"/>
                </a:solidFill>
              </a:rPr>
              <a:t>Results due 2017</a:t>
            </a:r>
            <a:endParaRPr lang="en-GB" sz="1224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45725" y="3794816"/>
            <a:ext cx="1375079" cy="11514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20" name="Oval 19"/>
          <p:cNvSpPr/>
          <p:nvPr/>
        </p:nvSpPr>
        <p:spPr>
          <a:xfrm>
            <a:off x="4423398" y="2992833"/>
            <a:ext cx="1840004" cy="162435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6158203" y="4186892"/>
            <a:ext cx="1289032" cy="385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24" b="1" dirty="0">
                <a:solidFill>
                  <a:schemeClr val="bg1"/>
                </a:solidFill>
              </a:rPr>
              <a:t>Campaign </a:t>
            </a:r>
          </a:p>
          <a:p>
            <a:r>
              <a:rPr lang="en-GB" sz="1224" b="1" dirty="0">
                <a:solidFill>
                  <a:schemeClr val="bg1"/>
                </a:solidFill>
              </a:rPr>
              <a:t>recognition: 41%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5502" y="3280926"/>
            <a:ext cx="1289032" cy="385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24" dirty="0">
                <a:solidFill>
                  <a:schemeClr val="bg1"/>
                </a:solidFill>
              </a:rPr>
              <a:t>11% increase in awareness of bowel screening </a:t>
            </a:r>
            <a:r>
              <a:rPr lang="en-US" sz="1224" dirty="0" err="1">
                <a:solidFill>
                  <a:schemeClr val="bg1"/>
                </a:solidFill>
              </a:rPr>
              <a:t>programme</a:t>
            </a:r>
            <a:r>
              <a:rPr lang="en-US" sz="1224" dirty="0">
                <a:solidFill>
                  <a:schemeClr val="bg1"/>
                </a:solidFill>
              </a:rPr>
              <a:t> from pre to post</a:t>
            </a:r>
          </a:p>
        </p:txBody>
      </p:sp>
    </p:spTree>
    <p:extLst>
      <p:ext uri="{BB962C8B-B14F-4D97-AF65-F5344CB8AC3E}">
        <p14:creationId xmlns:p14="http://schemas.microsoft.com/office/powerpoint/2010/main" val="10826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86" y="116134"/>
            <a:ext cx="8454414" cy="742950"/>
          </a:xfrm>
        </p:spPr>
        <p:txBody>
          <a:bodyPr/>
          <a:lstStyle/>
          <a:p>
            <a:r>
              <a:rPr lang="en-GB" sz="2993" b="1" dirty="0" smtClean="0">
                <a:latin typeface="Calibri"/>
                <a:cs typeface="Calibri"/>
              </a:rPr>
              <a:t>DIRECT MAILING (NATIONAL OR BOARD LEVEL)</a:t>
            </a:r>
            <a:endParaRPr lang="en-GB" sz="2993" b="1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4534" y="3924014"/>
            <a:ext cx="1928742" cy="1212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8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5425884"/>
              </p:ext>
            </p:extLst>
          </p:nvPr>
        </p:nvGraphicFramePr>
        <p:xfrm>
          <a:off x="487823" y="571433"/>
          <a:ext cx="8412449" cy="456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25"/>
                <a:gridCol w="4324524"/>
              </a:tblGrid>
              <a:tr h="2209211">
                <a:tc>
                  <a:txBody>
                    <a:bodyPr/>
                    <a:lstStyle/>
                    <a:p>
                      <a:pPr algn="l"/>
                      <a:r>
                        <a:rPr lang="en-GB" sz="2100" dirty="0" smtClean="0">
                          <a:solidFill>
                            <a:schemeClr val="bg1"/>
                          </a:solidFill>
                        </a:rPr>
                        <a:t>A. Endorsement letter</a:t>
                      </a:r>
                      <a:endParaRPr lang="en-GB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dirty="0" smtClean="0">
                          <a:solidFill>
                            <a:schemeClr val="bg1"/>
                          </a:solidFill>
                        </a:rPr>
                        <a:t>B. Letter </a:t>
                      </a:r>
                      <a:r>
                        <a:rPr lang="en-GB" sz="2100" baseline="0" dirty="0" smtClean="0">
                          <a:solidFill>
                            <a:schemeClr val="bg1"/>
                          </a:solidFill>
                        </a:rPr>
                        <a:t>+ pack with gloves</a:t>
                      </a:r>
                      <a:endParaRPr lang="en-GB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55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 smtClean="0">
                          <a:solidFill>
                            <a:schemeClr val="bg1"/>
                          </a:solidFill>
                        </a:rPr>
                        <a:t>C. </a:t>
                      </a: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ndorsement flyer + pack with gloves &amp; poo catcher</a:t>
                      </a:r>
                      <a:endParaRPr lang="en-GB" sz="19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 smtClean="0">
                          <a:solidFill>
                            <a:schemeClr val="bg1"/>
                          </a:solidFill>
                        </a:rPr>
                        <a:t>D. Advertising only</a:t>
                      </a: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5823037" y="1929549"/>
            <a:ext cx="2627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</a:rPr>
              <a:t>+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6" name="Picture 15" descr="Wales_letter_Intervention.A.jpg"/>
          <p:cNvPicPr>
            <a:picLocks noChangeAspect="1"/>
          </p:cNvPicPr>
          <p:nvPr/>
        </p:nvPicPr>
        <p:blipFill>
          <a:blip r:embed="rId3" cstate="print"/>
          <a:srcRect b="6164"/>
          <a:stretch>
            <a:fillRect/>
          </a:stretch>
        </p:blipFill>
        <p:spPr>
          <a:xfrm>
            <a:off x="1448029" y="1034281"/>
            <a:ext cx="2452665" cy="1629768"/>
          </a:xfrm>
          <a:prstGeom prst="rect">
            <a:avLst/>
          </a:prstGeom>
        </p:spPr>
      </p:pic>
      <p:pic>
        <p:nvPicPr>
          <p:cNvPr id="27" name="Picture 26" descr="Wales_gloves_Intervention.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7277" y="1029781"/>
            <a:ext cx="2505612" cy="1622413"/>
          </a:xfrm>
          <a:prstGeom prst="rect">
            <a:avLst/>
          </a:prstGeom>
        </p:spPr>
      </p:pic>
      <p:pic>
        <p:nvPicPr>
          <p:cNvPr id="29" name="Picture 28" descr="Wales_gloves+PC_Intervention.C.JPG"/>
          <p:cNvPicPr>
            <a:picLocks noChangeAspect="1"/>
          </p:cNvPicPr>
          <p:nvPr/>
        </p:nvPicPr>
        <p:blipFill rotWithShape="1">
          <a:blip r:embed="rId5" cstate="print"/>
          <a:srcRect b="11002"/>
          <a:stretch/>
        </p:blipFill>
        <p:spPr>
          <a:xfrm>
            <a:off x="1448029" y="3536806"/>
            <a:ext cx="2452665" cy="1468244"/>
          </a:xfrm>
          <a:prstGeom prst="rect">
            <a:avLst/>
          </a:prstGeom>
        </p:spPr>
      </p:pic>
      <p:pic>
        <p:nvPicPr>
          <p:cNvPr id="30" name="Content Placeholder 7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752" y="3495002"/>
            <a:ext cx="1239098" cy="15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87823" y="940612"/>
            <a:ext cx="2018518" cy="18394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095" y="1366225"/>
            <a:ext cx="1743974" cy="115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32" dirty="0">
                <a:solidFill>
                  <a:schemeClr val="bg1"/>
                </a:solidFill>
              </a:rPr>
              <a:t>Largest impact among </a:t>
            </a:r>
          </a:p>
          <a:p>
            <a:pPr algn="ctr"/>
            <a:r>
              <a:rPr lang="en-GB" sz="1632" dirty="0">
                <a:solidFill>
                  <a:schemeClr val="bg1"/>
                </a:solidFill>
              </a:rPr>
              <a:t>First Timers</a:t>
            </a:r>
          </a:p>
          <a:p>
            <a:pPr algn="ctr"/>
            <a:r>
              <a:rPr lang="en-GB" sz="1632" b="1" dirty="0">
                <a:solidFill>
                  <a:schemeClr val="bg1"/>
                </a:solidFill>
              </a:rPr>
              <a:t>+9.1% increase</a:t>
            </a:r>
          </a:p>
        </p:txBody>
      </p:sp>
      <p:sp>
        <p:nvSpPr>
          <p:cNvPr id="12" name="Oval 11"/>
          <p:cNvSpPr/>
          <p:nvPr/>
        </p:nvSpPr>
        <p:spPr>
          <a:xfrm>
            <a:off x="6673329" y="1006030"/>
            <a:ext cx="2018518" cy="18394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9722" y="1402237"/>
            <a:ext cx="1714759" cy="115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32" dirty="0">
                <a:solidFill>
                  <a:schemeClr val="bg1"/>
                </a:solidFill>
              </a:rPr>
              <a:t>Largest impact among </a:t>
            </a:r>
          </a:p>
          <a:p>
            <a:pPr algn="ctr"/>
            <a:r>
              <a:rPr lang="en-GB" sz="1632" dirty="0">
                <a:solidFill>
                  <a:schemeClr val="bg1"/>
                </a:solidFill>
              </a:rPr>
              <a:t>Non-Responders </a:t>
            </a:r>
            <a:r>
              <a:rPr lang="en-GB" sz="1632" b="1" dirty="0">
                <a:solidFill>
                  <a:schemeClr val="bg1"/>
                </a:solidFill>
              </a:rPr>
              <a:t>+2.6% increase</a:t>
            </a:r>
            <a:endParaRPr lang="en-GB" sz="1632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8" y="3425148"/>
            <a:ext cx="2018518" cy="18394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24" y="3766785"/>
            <a:ext cx="1666724" cy="115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32" dirty="0">
                <a:solidFill>
                  <a:schemeClr val="bg1"/>
                </a:solidFill>
              </a:rPr>
              <a:t>Significant impact among </a:t>
            </a:r>
          </a:p>
          <a:p>
            <a:pPr algn="ctr"/>
            <a:r>
              <a:rPr lang="en-GB" sz="1632" dirty="0">
                <a:solidFill>
                  <a:schemeClr val="bg1"/>
                </a:solidFill>
              </a:rPr>
              <a:t>Non-Responders</a:t>
            </a:r>
          </a:p>
          <a:p>
            <a:pPr algn="ctr"/>
            <a:r>
              <a:rPr lang="en-GB" sz="1632" b="1" dirty="0">
                <a:solidFill>
                  <a:schemeClr val="bg1"/>
                </a:solidFill>
              </a:rPr>
              <a:t>+2.4% increase</a:t>
            </a:r>
            <a:endParaRPr lang="en-GB" sz="1632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10237" y="3175249"/>
            <a:ext cx="2018518" cy="18394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501016" y="3572488"/>
            <a:ext cx="1927739" cy="115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32" b="1" dirty="0">
                <a:solidFill>
                  <a:schemeClr val="bg1"/>
                </a:solidFill>
              </a:rPr>
              <a:t>No significant impact on uptake</a:t>
            </a:r>
          </a:p>
          <a:p>
            <a:pPr algn="ctr"/>
            <a:r>
              <a:rPr lang="en-GB" sz="1224" i="1" dirty="0">
                <a:solidFill>
                  <a:schemeClr val="bg1"/>
                </a:solidFill>
              </a:rPr>
              <a:t>Significant decrease among ‘Previously Screened’</a:t>
            </a:r>
          </a:p>
          <a:p>
            <a:pPr algn="ctr"/>
            <a:r>
              <a:rPr lang="en-GB" sz="1224" i="1" dirty="0">
                <a:solidFill>
                  <a:schemeClr val="bg1"/>
                </a:solidFill>
              </a:rPr>
              <a:t>-1.6% decrease</a:t>
            </a:r>
          </a:p>
        </p:txBody>
      </p:sp>
    </p:spTree>
    <p:extLst>
      <p:ext uri="{BB962C8B-B14F-4D97-AF65-F5344CB8AC3E}">
        <p14:creationId xmlns:p14="http://schemas.microsoft.com/office/powerpoint/2010/main" val="37151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633" y="1557050"/>
            <a:ext cx="2785917" cy="1631018"/>
          </a:xfrm>
        </p:spPr>
        <p:txBody>
          <a:bodyPr anchor="ctr"/>
          <a:lstStyle/>
          <a:p>
            <a:r>
              <a:rPr lang="en-US" sz="3200" dirty="0" smtClean="0">
                <a:latin typeface="Museo Sans Rounded 100"/>
              </a:rPr>
              <a:t>Partnership 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Proposals: </a:t>
            </a:r>
            <a:br>
              <a:rPr lang="en-US" sz="3200" dirty="0" smtClean="0">
                <a:latin typeface="Museo Sans Rounded 100"/>
              </a:rPr>
            </a:br>
            <a:r>
              <a:rPr lang="en-US" sz="3200" dirty="0">
                <a:latin typeface="Museo Sans Rounded 100"/>
              </a:rPr>
              <a:t/>
            </a:r>
            <a:br>
              <a:rPr lang="en-US" sz="3200" dirty="0">
                <a:latin typeface="Museo Sans Rounded 100"/>
              </a:rPr>
            </a:br>
            <a:r>
              <a:rPr lang="en-US" sz="3200" dirty="0" smtClean="0">
                <a:latin typeface="Museo Sans Rounded 100"/>
              </a:rPr>
              <a:t>Health Professionals</a:t>
            </a:r>
            <a:endParaRPr lang="en-US" sz="3200" dirty="0">
              <a:latin typeface="Museo Sans Rounded 100"/>
            </a:endParaRPr>
          </a:p>
        </p:txBody>
      </p:sp>
    </p:spTree>
    <p:extLst>
      <p:ext uri="{BB962C8B-B14F-4D97-AF65-F5344CB8AC3E}">
        <p14:creationId xmlns:p14="http://schemas.microsoft.com/office/powerpoint/2010/main" val="2491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910" t="22848" r="34048" b="11931"/>
          <a:stretch/>
        </p:blipFill>
        <p:spPr bwMode="auto">
          <a:xfrm>
            <a:off x="476250" y="1071937"/>
            <a:ext cx="8343900" cy="3526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6250" y="193675"/>
            <a:ext cx="8102133" cy="674688"/>
          </a:xfrm>
        </p:spPr>
        <p:txBody>
          <a:bodyPr/>
          <a:lstStyle/>
          <a:p>
            <a:r>
              <a:rPr lang="en-GB" sz="3000" dirty="0" smtClean="0"/>
              <a:t>Screening: actual v expected uptake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924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71500" y="113206"/>
            <a:ext cx="7791450" cy="783818"/>
          </a:xfrm>
        </p:spPr>
        <p:txBody>
          <a:bodyPr/>
          <a:lstStyle/>
          <a:p>
            <a:pPr defTabSz="363680">
              <a:defRPr/>
            </a:pPr>
            <a:r>
              <a:rPr lang="en-GB" sz="3000" dirty="0"/>
              <a:t>Intel. Translation and presentation</a:t>
            </a:r>
          </a:p>
          <a:p>
            <a:pPr defTabSz="363680">
              <a:defRPr/>
            </a:pPr>
            <a:endParaRPr lang="en-GB" sz="2386" dirty="0"/>
          </a:p>
        </p:txBody>
      </p:sp>
      <p:pic>
        <p:nvPicPr>
          <p:cNvPr id="6144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7" t="8694" r="29996" b="1057"/>
          <a:stretch>
            <a:fillRect/>
          </a:stretch>
        </p:blipFill>
        <p:spPr bwMode="auto">
          <a:xfrm rot="-527247">
            <a:off x="1400940" y="1218273"/>
            <a:ext cx="1487027" cy="210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02" y="1301622"/>
            <a:ext cx="1744651" cy="1918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691" y="2507344"/>
            <a:ext cx="2429441" cy="1677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597">
            <a:off x="5898958" y="1254264"/>
            <a:ext cx="1545750" cy="21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5" y="2660782"/>
            <a:ext cx="1307068" cy="185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58" y="1655856"/>
            <a:ext cx="2777045" cy="185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93" y="2011985"/>
            <a:ext cx="1762648" cy="24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327"/>
            <a:ext cx="3918857" cy="24519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Museo Sans Rounded 100"/>
              </a:rPr>
              <a:t>Further information: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3085994"/>
            <a:ext cx="4467225" cy="1409449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Marion O’Neill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Regional Manager (Devolved Nations)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marion.o’neill@cancer.org.uk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/>
              <a:t>07467 336 544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509" y="39472"/>
            <a:ext cx="7325591" cy="7402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smtClean="0">
                <a:solidFill>
                  <a:srgbClr val="2E008B"/>
                </a:solidFill>
                <a:latin typeface="Museo Sans Rounded 100"/>
                <a:cs typeface="Calibri" pitchFamily="34" charset="0"/>
              </a:rPr>
              <a:t>How we work with the NHS</a:t>
            </a:r>
            <a:endParaRPr lang="en-GB" sz="1600" dirty="0">
              <a:solidFill>
                <a:srgbClr val="2E008B"/>
              </a:solidFill>
              <a:latin typeface="Museo Sans Rounded 1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6281" y="1052946"/>
            <a:ext cx="3557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C008C"/>
                </a:solidFill>
                <a:latin typeface="Museo Sans Rounded 100"/>
              </a:rPr>
              <a:t>We work with:</a:t>
            </a:r>
          </a:p>
          <a:p>
            <a:endParaRPr lang="en-GB" sz="2400" b="1" dirty="0" smtClean="0">
              <a:solidFill>
                <a:srgbClr val="EC008C"/>
              </a:solidFill>
              <a:latin typeface="Museo Sans Rounded 1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useo Sans Rounded 100"/>
              </a:rPr>
              <a:t>Primary care (general practice, pharmacy, dentists)</a:t>
            </a:r>
            <a:r>
              <a:rPr lang="en-GB" sz="1600" dirty="0">
                <a:latin typeface="Museo Sans Rounded 100"/>
              </a:rPr>
              <a:t> </a:t>
            </a:r>
            <a:endParaRPr lang="en-GB" sz="1600" dirty="0" smtClean="0">
              <a:latin typeface="Museo Sans Rounded 100"/>
            </a:endParaRPr>
          </a:p>
          <a:p>
            <a:pPr marL="285750" indent="-285750"/>
            <a:endParaRPr lang="en-GB" sz="1600" dirty="0">
              <a:latin typeface="Museo Sans Rounded 1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useo Sans Rounded 100"/>
              </a:rPr>
              <a:t>Community </a:t>
            </a:r>
            <a:r>
              <a:rPr lang="en-GB" sz="1600" dirty="0">
                <a:latin typeface="Museo Sans Rounded 100"/>
              </a:rPr>
              <a:t>care</a:t>
            </a:r>
            <a:r>
              <a:rPr lang="en-GB" sz="1600" dirty="0" smtClean="0">
                <a:latin typeface="Museo Sans Rounded 100"/>
              </a:rPr>
              <a:t> </a:t>
            </a:r>
          </a:p>
          <a:p>
            <a:pPr marL="285750" indent="-285750"/>
            <a:endParaRPr lang="en-GB" sz="1600" dirty="0">
              <a:latin typeface="Museo Sans Rounded 1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useo Sans Rounded 100"/>
              </a:rPr>
              <a:t>Diagnostics and secondary care</a:t>
            </a:r>
          </a:p>
          <a:p>
            <a:pPr marL="285750" indent="-285750"/>
            <a:endParaRPr lang="en-GB" sz="1600" dirty="0">
              <a:latin typeface="Museo Sans Rounded 1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useo Sans Rounded 100"/>
              </a:rPr>
              <a:t>Planners of care</a:t>
            </a:r>
            <a:endParaRPr lang="en-GB" sz="1600" dirty="0">
              <a:latin typeface="Museo Sans Rounded 10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6015" y="1660951"/>
            <a:ext cx="2376264" cy="23762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2E008B"/>
                </a:solidFill>
                <a:latin typeface="Museo Sans Rounded 100"/>
                <a:cs typeface="Calibri"/>
              </a:rPr>
              <a:t>We work with health professionals and health services</a:t>
            </a:r>
          </a:p>
        </p:txBody>
      </p:sp>
      <p:sp>
        <p:nvSpPr>
          <p:cNvPr id="12" name="Oval 11"/>
          <p:cNvSpPr/>
          <p:nvPr/>
        </p:nvSpPr>
        <p:spPr>
          <a:xfrm>
            <a:off x="108011" y="2721078"/>
            <a:ext cx="1828063" cy="1509805"/>
          </a:xfrm>
          <a:prstGeom prst="ellipse">
            <a:avLst/>
          </a:prstGeom>
          <a:solidFill>
            <a:srgbClr val="211F70"/>
          </a:solidFill>
          <a:ln>
            <a:solidFill>
              <a:srgbClr val="211F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Museo Sans Rounded 100"/>
                <a:cs typeface="Calibri"/>
              </a:rPr>
              <a:t>Facilitating local solution-finding and innovation</a:t>
            </a:r>
          </a:p>
        </p:txBody>
      </p:sp>
      <p:sp>
        <p:nvSpPr>
          <p:cNvPr id="13" name="Oval 12"/>
          <p:cNvSpPr/>
          <p:nvPr/>
        </p:nvSpPr>
        <p:spPr>
          <a:xfrm>
            <a:off x="108011" y="1052945"/>
            <a:ext cx="1720052" cy="1526108"/>
          </a:xfrm>
          <a:prstGeom prst="ellipse">
            <a:avLst/>
          </a:prstGeom>
          <a:solidFill>
            <a:srgbClr val="211F70"/>
          </a:solidFill>
          <a:ln>
            <a:solidFill>
              <a:srgbClr val="211F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Museo Sans Rounded 100"/>
                <a:cs typeface="Calibri"/>
              </a:rPr>
              <a:t>Influencing uptake of best practice</a:t>
            </a:r>
          </a:p>
        </p:txBody>
      </p:sp>
      <p:sp>
        <p:nvSpPr>
          <p:cNvPr id="14" name="Oval 13"/>
          <p:cNvSpPr/>
          <p:nvPr/>
        </p:nvSpPr>
        <p:spPr>
          <a:xfrm>
            <a:off x="3556255" y="2721079"/>
            <a:ext cx="1677524" cy="1350150"/>
          </a:xfrm>
          <a:prstGeom prst="ellipse">
            <a:avLst/>
          </a:prstGeom>
          <a:solidFill>
            <a:srgbClr val="211F70"/>
          </a:solidFill>
          <a:ln>
            <a:solidFill>
              <a:srgbClr val="211F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Museo Sans Rounded 100"/>
                <a:cs typeface="Calibri"/>
              </a:rPr>
              <a:t>Gathering local intelligence to inform priorities</a:t>
            </a:r>
          </a:p>
        </p:txBody>
      </p:sp>
      <p:sp>
        <p:nvSpPr>
          <p:cNvPr id="15" name="Oval 14"/>
          <p:cNvSpPr/>
          <p:nvPr/>
        </p:nvSpPr>
        <p:spPr>
          <a:xfrm>
            <a:off x="3286225" y="1052945"/>
            <a:ext cx="1947554" cy="1526108"/>
          </a:xfrm>
          <a:prstGeom prst="ellipse">
            <a:avLst/>
          </a:prstGeom>
          <a:solidFill>
            <a:srgbClr val="211F70"/>
          </a:solidFill>
          <a:ln>
            <a:solidFill>
              <a:srgbClr val="211F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Museo Sans Rounded 100"/>
                <a:cs typeface="Calibri"/>
              </a:rPr>
              <a:t>Relationship managers for the NHS</a:t>
            </a:r>
            <a:endParaRPr lang="en-US" sz="1200" dirty="0">
              <a:solidFill>
                <a:prstClr val="white"/>
              </a:solidFill>
              <a:latin typeface="Museo Sans Rounded 100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36075" y="3640123"/>
            <a:ext cx="1620180" cy="1296144"/>
          </a:xfrm>
          <a:prstGeom prst="ellipse">
            <a:avLst/>
          </a:prstGeom>
          <a:solidFill>
            <a:srgbClr val="211F70"/>
          </a:solidFill>
          <a:ln>
            <a:solidFill>
              <a:srgbClr val="211F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Museo Sans Rounded 100"/>
                <a:cs typeface="Calibri"/>
              </a:rPr>
              <a:t>Spreading innovation</a:t>
            </a:r>
          </a:p>
        </p:txBody>
      </p:sp>
    </p:spTree>
    <p:extLst>
      <p:ext uri="{BB962C8B-B14F-4D97-AF65-F5344CB8AC3E}">
        <p14:creationId xmlns:p14="http://schemas.microsoft.com/office/powerpoint/2010/main" val="5611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357003" cy="674688"/>
          </a:xfrm>
        </p:spPr>
        <p:txBody>
          <a:bodyPr/>
          <a:lstStyle/>
          <a:p>
            <a:r>
              <a:rPr lang="en-US" sz="3600" dirty="0" smtClean="0">
                <a:latin typeface="Museo Sans Rounded 700" panose="02000000000000000000" pitchFamily="50" charset="0"/>
              </a:rPr>
              <a:t>Engagement with health professionals </a:t>
            </a:r>
            <a:r>
              <a:rPr lang="en-US" sz="1800" dirty="0" smtClean="0">
                <a:latin typeface="Museo Sans Rounded 700" panose="02000000000000000000" pitchFamily="50" charset="0"/>
              </a:rPr>
              <a:t>June-Sept 2016</a:t>
            </a:r>
            <a:endParaRPr lang="en-US" sz="1800" dirty="0">
              <a:latin typeface="Museo Sans Rounded 700" panose="02000000000000000000" pitchFamily="5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20104" y="1573126"/>
            <a:ext cx="3200400" cy="3143753"/>
          </a:xfrm>
          <a:prstGeom prst="ellipse">
            <a:avLst/>
          </a:prstGeom>
          <a:noFill/>
          <a:ln w="57150">
            <a:solidFill>
              <a:srgbClr val="FF00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6650 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interactions</a:t>
            </a:r>
          </a:p>
          <a:p>
            <a:pPr algn="ctr"/>
            <a:endParaRPr lang="en-GB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 1662 per month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927612" y="1850408"/>
            <a:ext cx="2454616" cy="2469772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58%</a:t>
            </a:r>
          </a:p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 to face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316060" cy="674688"/>
          </a:xfrm>
        </p:spPr>
        <p:txBody>
          <a:bodyPr/>
          <a:lstStyle/>
          <a:p>
            <a:r>
              <a:rPr lang="en-US" sz="3600" dirty="0" smtClean="0">
                <a:latin typeface="Museo Sans Rounded 700" panose="02000000000000000000" pitchFamily="50" charset="0"/>
              </a:rPr>
              <a:t>Engagement with health professionals </a:t>
            </a:r>
            <a:r>
              <a:rPr lang="en-US" sz="1800" dirty="0" smtClean="0">
                <a:latin typeface="Museo Sans Rounded 700" panose="02000000000000000000" pitchFamily="50" charset="0"/>
              </a:rPr>
              <a:t>% with different </a:t>
            </a:r>
            <a:r>
              <a:rPr lang="en-US" sz="1800" dirty="0" err="1" smtClean="0">
                <a:latin typeface="Museo Sans Rounded 700" panose="02000000000000000000" pitchFamily="50" charset="0"/>
              </a:rPr>
              <a:t>organisations</a:t>
            </a:r>
            <a:endParaRPr lang="en-US" sz="1800" dirty="0">
              <a:latin typeface="Museo Sans Rounded 700" panose="02000000000000000000" pitchFamily="50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860003"/>
              </p:ext>
            </p:extLst>
          </p:nvPr>
        </p:nvGraphicFramePr>
        <p:xfrm>
          <a:off x="342900" y="1058862"/>
          <a:ext cx="8801100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2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131095"/>
              </p:ext>
            </p:extLst>
          </p:nvPr>
        </p:nvGraphicFramePr>
        <p:xfrm>
          <a:off x="541337" y="1049064"/>
          <a:ext cx="7652419" cy="402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7" y="384175"/>
            <a:ext cx="8507129" cy="674688"/>
          </a:xfrm>
        </p:spPr>
        <p:txBody>
          <a:bodyPr/>
          <a:lstStyle/>
          <a:p>
            <a:r>
              <a:rPr lang="en-US" sz="3600" dirty="0" smtClean="0">
                <a:latin typeface="Museo Sans Rounded 700" panose="02000000000000000000" pitchFamily="50" charset="0"/>
              </a:rPr>
              <a:t>Engagement with health professionals </a:t>
            </a:r>
            <a:r>
              <a:rPr lang="en-US" sz="1800" dirty="0" smtClean="0">
                <a:latin typeface="Museo Sans Rounded 700" panose="02000000000000000000" pitchFamily="50" charset="0"/>
              </a:rPr>
              <a:t>Themes covered</a:t>
            </a:r>
            <a:endParaRPr lang="en-US" sz="1800" dirty="0">
              <a:latin typeface="Museo Sans Rounded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>
                <a:latin typeface="Museo Sans Rounded 100"/>
              </a:rPr>
              <a:t>Developing a partnership approach</a:t>
            </a:r>
            <a:endParaRPr lang="en-US" sz="3200" dirty="0">
              <a:latin typeface="Museo Sans Rounded 100"/>
            </a:endParaRPr>
          </a:p>
        </p:txBody>
      </p:sp>
    </p:spTree>
    <p:extLst>
      <p:ext uri="{BB962C8B-B14F-4D97-AF65-F5344CB8AC3E}">
        <p14:creationId xmlns:p14="http://schemas.microsoft.com/office/powerpoint/2010/main" val="20618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835360" y="1026979"/>
            <a:ext cx="4378036" cy="3671453"/>
          </a:xfrm>
          <a:prstGeom prst="triangle">
            <a:avLst>
              <a:gd name="adj" fmla="val 466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6668" y="3167487"/>
            <a:ext cx="19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   Rural Activity</a:t>
            </a:r>
            <a:endParaRPr lang="en-GB" b="1" dirty="0">
              <a:latin typeface="Museo Sans Rounded 1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9008" y="2197467"/>
            <a:ext cx="14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useo Sans Rounded 100"/>
              </a:rPr>
              <a:t>Facilitators</a:t>
            </a:r>
            <a:endParaRPr lang="en-GB" b="1" dirty="0">
              <a:latin typeface="Museo Sans Rounded 1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8521" y="4090953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National Activity </a:t>
            </a:r>
          </a:p>
        </p:txBody>
      </p:sp>
      <p:sp>
        <p:nvSpPr>
          <p:cNvPr id="2050" name="AutoShape 2" descr="Image result for beating cancer ambition and action 201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" name="Straight Connector 40"/>
          <p:cNvCxnSpPr>
            <a:stCxn id="7" idx="1"/>
            <a:endCxn id="7" idx="5"/>
          </p:cNvCxnSpPr>
          <p:nvPr/>
        </p:nvCxnSpPr>
        <p:spPr>
          <a:xfrm>
            <a:off x="2856668" y="2862706"/>
            <a:ext cx="2189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85613" y="3823077"/>
            <a:ext cx="3131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 l="12174" t="27559" r="64468" b="21654"/>
          <a:stretch>
            <a:fillRect/>
          </a:stretch>
        </p:blipFill>
        <p:spPr bwMode="auto">
          <a:xfrm>
            <a:off x="5742591" y="3071244"/>
            <a:ext cx="1361176" cy="15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 l="19645" t="12795" r="35416" b="6890"/>
          <a:stretch>
            <a:fillRect/>
          </a:stretch>
        </p:blipFill>
        <p:spPr bwMode="auto">
          <a:xfrm>
            <a:off x="4527028" y="0"/>
            <a:ext cx="3047479" cy="2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 l="14111" t="18701" r="67788" b="4921"/>
          <a:stretch>
            <a:fillRect/>
          </a:stretch>
        </p:blipFill>
        <p:spPr bwMode="auto">
          <a:xfrm>
            <a:off x="718638" y="440966"/>
            <a:ext cx="1463648" cy="2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835360" y="1026979"/>
            <a:ext cx="4378036" cy="3671453"/>
          </a:xfrm>
          <a:prstGeom prst="triangle">
            <a:avLst>
              <a:gd name="adj" fmla="val 466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6668" y="3167487"/>
            <a:ext cx="19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seo Sans Rounded 100"/>
              </a:rPr>
              <a:t>   Rural Activity</a:t>
            </a:r>
            <a:endParaRPr lang="en-GB" b="1" dirty="0">
              <a:latin typeface="Museo Sans Rounded 1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9008" y="2197467"/>
            <a:ext cx="14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useo Sans Rounded 100"/>
              </a:rPr>
              <a:t>Facilitators</a:t>
            </a:r>
            <a:endParaRPr lang="en-GB" b="1" dirty="0">
              <a:latin typeface="Museo Sans Rounded 1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8521" y="4090953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Museo Sans Rounded 100"/>
              </a:rPr>
              <a:t>National Activity </a:t>
            </a:r>
          </a:p>
        </p:txBody>
      </p:sp>
      <p:sp>
        <p:nvSpPr>
          <p:cNvPr id="2050" name="AutoShape 2" descr="Image result for beating cancer ambition and action 201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" name="Straight Connector 40"/>
          <p:cNvCxnSpPr>
            <a:stCxn id="7" idx="1"/>
            <a:endCxn id="7" idx="5"/>
          </p:cNvCxnSpPr>
          <p:nvPr/>
        </p:nvCxnSpPr>
        <p:spPr>
          <a:xfrm>
            <a:off x="2856668" y="2862706"/>
            <a:ext cx="2189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85613" y="3823077"/>
            <a:ext cx="3131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 l="12174" t="27559" r="64468" b="21654"/>
          <a:stretch>
            <a:fillRect/>
          </a:stretch>
        </p:blipFill>
        <p:spPr bwMode="auto">
          <a:xfrm>
            <a:off x="5742591" y="3071244"/>
            <a:ext cx="1361176" cy="150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 l="19645" t="12795" r="35416" b="6890"/>
          <a:stretch>
            <a:fillRect/>
          </a:stretch>
        </p:blipFill>
        <p:spPr bwMode="auto">
          <a:xfrm>
            <a:off x="4527028" y="0"/>
            <a:ext cx="3047479" cy="21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 l="14111" t="18701" r="67788" b="4921"/>
          <a:stretch>
            <a:fillRect/>
          </a:stretch>
        </p:blipFill>
        <p:spPr bwMode="auto">
          <a:xfrm>
            <a:off x="718638" y="440966"/>
            <a:ext cx="1463648" cy="2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 Master CRUK Powerpoint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00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 logo 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Custom 1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Master CRUK Powerpoint Template.potx</Template>
  <TotalTime>10193</TotalTime>
  <Words>550</Words>
  <Application>Microsoft Office PowerPoint</Application>
  <PresentationFormat>On-screen Show (16:9)</PresentationFormat>
  <Paragraphs>163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Museo Sans Rounded 100</vt:lpstr>
      <vt:lpstr>Museo Sans Rounded 300</vt:lpstr>
      <vt:lpstr>Museo Sans Rounded 700</vt:lpstr>
      <vt:lpstr>01 Master CRUK Powerpoint Template</vt:lpstr>
      <vt:lpstr>No logo cover page</vt:lpstr>
      <vt:lpstr>Text slide</vt:lpstr>
      <vt:lpstr>Closing slide</vt:lpstr>
      <vt:lpstr>Cancer Research UK Facilitator Programme: Working in partnership to improve cancer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partnership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 Products</vt:lpstr>
      <vt:lpstr>PowerPoint Presentation</vt:lpstr>
      <vt:lpstr>PowerPoint Presentation</vt:lpstr>
      <vt:lpstr>PowerPoint Presentation</vt:lpstr>
      <vt:lpstr>Partnership  Proposals:   Patient/ Public</vt:lpstr>
      <vt:lpstr>MARKETING CAMPAIGNS</vt:lpstr>
      <vt:lpstr>DIRECT MAILING (NATIONAL OR BOARD LEVEL)</vt:lpstr>
      <vt:lpstr>Partnership  Proposals:   Health Professionals</vt:lpstr>
      <vt:lpstr>PowerPoint Presentation</vt:lpstr>
      <vt:lpstr>PowerPoint Presentation</vt:lpstr>
      <vt:lpstr>Further information: </vt:lpstr>
    </vt:vector>
  </TitlesOfParts>
  <Company>SomeOne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Dunbar</dc:creator>
  <cp:lastModifiedBy>Eileen McMillan</cp:lastModifiedBy>
  <cp:revision>590</cp:revision>
  <dcterms:created xsi:type="dcterms:W3CDTF">2014-11-18T10:50:11Z</dcterms:created>
  <dcterms:modified xsi:type="dcterms:W3CDTF">2017-03-17T12:32:26Z</dcterms:modified>
  <cp:contentStatus/>
</cp:coreProperties>
</file>