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2" r:id="rId2"/>
    <p:sldId id="264" r:id="rId3"/>
    <p:sldId id="261" r:id="rId4"/>
    <p:sldId id="256" r:id="rId5"/>
    <p:sldId id="269" r:id="rId6"/>
    <p:sldId id="260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41697" autoAdjust="0"/>
  </p:normalViewPr>
  <p:slideViewPr>
    <p:cSldViewPr>
      <p:cViewPr varScale="1">
        <p:scale>
          <a:sx n="45" d="100"/>
          <a:sy n="45" d="100"/>
        </p:scale>
        <p:origin x="188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B03118-2E87-41E7-82EC-4EC35CDBCDFB}" type="datetimeFigureOut">
              <a:rPr lang="en-GB" smtClean="0"/>
              <a:pPr/>
              <a:t>17/03/2017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46A2D7-E516-4808-A0F2-3E53324BD00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5071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6A2D7-E516-4808-A0F2-3E53324BD00D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4011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6A2D7-E516-4808-A0F2-3E53324BD00D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11463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6A2D7-E516-4808-A0F2-3E53324BD00D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89969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6A2D7-E516-4808-A0F2-3E53324BD00D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3925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6A2D7-E516-4808-A0F2-3E53324BD00D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01555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6A2D7-E516-4808-A0F2-3E53324BD00D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05495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6A2D7-E516-4808-A0F2-3E53324BD00D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28443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6A2D7-E516-4808-A0F2-3E53324BD00D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1089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D7CA6-B6E6-4738-BD84-718EAF94AA76}" type="datetimeFigureOut">
              <a:rPr lang="en-GB" smtClean="0"/>
              <a:pPr/>
              <a:t>17/03/2017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5C1E5-DA4F-4193-89E6-C7635FF31E4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D7CA6-B6E6-4738-BD84-718EAF94AA76}" type="datetimeFigureOut">
              <a:rPr lang="en-GB" smtClean="0"/>
              <a:pPr/>
              <a:t>17/03/2017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5C1E5-DA4F-4193-89E6-C7635FF31E4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D7CA6-B6E6-4738-BD84-718EAF94AA76}" type="datetimeFigureOut">
              <a:rPr lang="en-GB" smtClean="0"/>
              <a:pPr/>
              <a:t>17/03/2017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5C1E5-DA4F-4193-89E6-C7635FF31E4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D7CA6-B6E6-4738-BD84-718EAF94AA76}" type="datetimeFigureOut">
              <a:rPr lang="en-GB" smtClean="0"/>
              <a:pPr/>
              <a:t>17/03/2017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5C1E5-DA4F-4193-89E6-C7635FF31E4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D7CA6-B6E6-4738-BD84-718EAF94AA76}" type="datetimeFigureOut">
              <a:rPr lang="en-GB" smtClean="0"/>
              <a:pPr/>
              <a:t>17/03/2017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5C1E5-DA4F-4193-89E6-C7635FF31E4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D7CA6-B6E6-4738-BD84-718EAF94AA76}" type="datetimeFigureOut">
              <a:rPr lang="en-GB" smtClean="0"/>
              <a:pPr/>
              <a:t>17/03/2017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5C1E5-DA4F-4193-89E6-C7635FF31E4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D7CA6-B6E6-4738-BD84-718EAF94AA76}" type="datetimeFigureOut">
              <a:rPr lang="en-GB" smtClean="0"/>
              <a:pPr/>
              <a:t>17/03/2017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5C1E5-DA4F-4193-89E6-C7635FF31E4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D7CA6-B6E6-4738-BD84-718EAF94AA76}" type="datetimeFigureOut">
              <a:rPr lang="en-GB" smtClean="0"/>
              <a:pPr/>
              <a:t>17/03/2017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5C1E5-DA4F-4193-89E6-C7635FF31E4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D7CA6-B6E6-4738-BD84-718EAF94AA76}" type="datetimeFigureOut">
              <a:rPr lang="en-GB" smtClean="0"/>
              <a:pPr/>
              <a:t>17/03/2017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5C1E5-DA4F-4193-89E6-C7635FF31E4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D7CA6-B6E6-4738-BD84-718EAF94AA76}" type="datetimeFigureOut">
              <a:rPr lang="en-GB" smtClean="0"/>
              <a:pPr/>
              <a:t>17/03/2017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5C1E5-DA4F-4193-89E6-C7635FF31E4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D7CA6-B6E6-4738-BD84-718EAF94AA76}" type="datetimeFigureOut">
              <a:rPr lang="en-GB" smtClean="0"/>
              <a:pPr/>
              <a:t>17/03/2017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5C1E5-DA4F-4193-89E6-C7635FF31E4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9D7CA6-B6E6-4738-BD84-718EAF94AA76}" type="datetimeFigureOut">
              <a:rPr lang="en-GB" smtClean="0"/>
              <a:pPr/>
              <a:t>17/03/2017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5C1E5-DA4F-4193-89E6-C7635FF31E4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vimeo.com/135994229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2708920"/>
            <a:ext cx="7772400" cy="1296144"/>
          </a:xfrm>
        </p:spPr>
        <p:txBody>
          <a:bodyPr>
            <a:normAutofit fontScale="90000"/>
          </a:bodyPr>
          <a:lstStyle/>
          <a:p>
            <a:pPr algn="ctr"/>
            <a:r>
              <a:rPr lang="en-GB" sz="4900" b="1" dirty="0" smtClean="0">
                <a:latin typeface="Calibri" pitchFamily="34" charset="0"/>
              </a:rPr>
              <a:t>Primary Care Role in Cancer Screening &amp; Inequalities</a:t>
            </a:r>
            <a:br>
              <a:rPr lang="en-GB" sz="4900" b="1" dirty="0" smtClean="0">
                <a:latin typeface="Calibri" pitchFamily="34" charset="0"/>
              </a:rPr>
            </a:br>
            <a:r>
              <a:rPr lang="en-GB" sz="4900" b="1" dirty="0" smtClean="0">
                <a:latin typeface="Calibri" pitchFamily="34" charset="0"/>
              </a:rPr>
              <a:t/>
            </a:r>
            <a:br>
              <a:rPr lang="en-GB" sz="4900" b="1" dirty="0" smtClean="0">
                <a:latin typeface="Calibri" pitchFamily="34" charset="0"/>
              </a:rPr>
            </a:br>
            <a:r>
              <a:rPr lang="en-GB" sz="4900" b="1" dirty="0" smtClean="0">
                <a:latin typeface="Calibri" pitchFamily="34" charset="0"/>
              </a:rPr>
              <a:t/>
            </a:r>
            <a:br>
              <a:rPr lang="en-GB" sz="4900" b="1" dirty="0" smtClean="0">
                <a:latin typeface="Calibri" pitchFamily="34" charset="0"/>
              </a:rPr>
            </a:br>
            <a:r>
              <a:rPr lang="en-GB" sz="3100" b="1" dirty="0" smtClean="0">
                <a:latin typeface="Calibri" pitchFamily="34" charset="0"/>
              </a:rPr>
              <a:t>Dr Lorna Porteous, GP Lead for Cancer, NHS Lothian </a:t>
            </a:r>
            <a:br>
              <a:rPr lang="en-GB" sz="3100" b="1" dirty="0" smtClean="0">
                <a:latin typeface="Calibri" pitchFamily="34" charset="0"/>
              </a:rPr>
            </a:br>
            <a:r>
              <a:rPr lang="en-GB" sz="3100" b="1" dirty="0" smtClean="0">
                <a:latin typeface="Calibri" pitchFamily="34" charset="0"/>
              </a:rPr>
              <a:t/>
            </a:r>
            <a:br>
              <a:rPr lang="en-GB" sz="3100" b="1" dirty="0" smtClean="0">
                <a:latin typeface="Calibri" pitchFamily="34" charset="0"/>
              </a:rPr>
            </a:br>
            <a:r>
              <a:rPr lang="en-GB" sz="2700" b="1" dirty="0" smtClean="0">
                <a:latin typeface="Calibri" pitchFamily="34" charset="0"/>
              </a:rPr>
              <a:t>March 14</a:t>
            </a:r>
            <a:r>
              <a:rPr lang="en-GB" sz="2700" b="1" baseline="30000" dirty="0" smtClean="0">
                <a:latin typeface="Calibri" pitchFamily="34" charset="0"/>
              </a:rPr>
              <a:t>th</a:t>
            </a:r>
            <a:r>
              <a:rPr lang="en-GB" sz="2700" b="1" dirty="0" smtClean="0">
                <a:latin typeface="Calibri" pitchFamily="34" charset="0"/>
              </a:rPr>
              <a:t> 2017</a:t>
            </a:r>
            <a:endParaRPr lang="en-GB" sz="27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1560" y="733246"/>
            <a:ext cx="7776864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Programme launched in February 2012 by the Cabinet Secretary</a:t>
            </a:r>
            <a:endParaRPr lang="en-GB" sz="2800" dirty="0" smtClean="0">
              <a:latin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2800" dirty="0" smtClean="0">
              <a:latin typeface="Calibri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Whole systems approach to improving outcomes through diagnosis and treatment of cancer at the earliest stages.</a:t>
            </a:r>
            <a:endParaRPr lang="en-GB" sz="2800" dirty="0" smtClean="0">
              <a:latin typeface="Calibri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800" dirty="0" smtClean="0">
              <a:latin typeface="Calibri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HEAT (Health, Efficiency, Access and Treatment) target to increase the proportion of people diagnosed with stage 1 bowel, breast and lung cancers by 25% by the end of 2015.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800" dirty="0" smtClean="0">
              <a:latin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800" dirty="0" smtClean="0">
                <a:latin typeface="Calibri" pitchFamily="34" charset="0"/>
                <a:cs typeface="Times New Roman" pitchFamily="18" charset="0"/>
              </a:rPr>
              <a:t>Reduce differences in cancer survival rates between most and least affluent areas.</a:t>
            </a:r>
            <a:endParaRPr lang="en-GB" sz="2800" dirty="0" smtClean="0"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55776" y="188640"/>
            <a:ext cx="406207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 smtClean="0">
                <a:latin typeface="Calibri" pitchFamily="34" charset="0"/>
              </a:rPr>
              <a:t>DETECT CANCER EARLY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188640"/>
            <a:ext cx="8352928" cy="864096"/>
          </a:xfrm>
        </p:spPr>
        <p:txBody>
          <a:bodyPr>
            <a:normAutofit/>
          </a:bodyPr>
          <a:lstStyle/>
          <a:p>
            <a:r>
              <a:rPr lang="en-GB" sz="3200" b="1" dirty="0" smtClean="0">
                <a:latin typeface="Calibri" pitchFamily="34" charset="0"/>
              </a:rPr>
              <a:t>HEAT Success in Lothian – 20% baseline change</a:t>
            </a:r>
            <a:endParaRPr lang="en-GB" sz="3200" dirty="0">
              <a:latin typeface="Calibri" pitchFamily="34" charset="0"/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980728"/>
            <a:ext cx="9077632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79512" y="6021288"/>
            <a:ext cx="835292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Source: ISD July 2016 – combined 2014/15 data </a:t>
            </a:r>
          </a:p>
          <a:p>
            <a:endParaRPr lang="en-GB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548680"/>
            <a:ext cx="7272808" cy="1152128"/>
          </a:xfrm>
        </p:spPr>
        <p:txBody>
          <a:bodyPr>
            <a:normAutofit fontScale="90000"/>
          </a:bodyPr>
          <a:lstStyle/>
          <a:p>
            <a:r>
              <a:rPr lang="en-GB" sz="3600" b="1" dirty="0" smtClean="0">
                <a:latin typeface="Calibri" pitchFamily="34" charset="0"/>
              </a:rPr>
              <a:t>Contribution of stage 1 breast, colorectal and lung to HEAT performance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628800"/>
            <a:ext cx="8972255" cy="2376264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251520" y="4293096"/>
            <a:ext cx="432048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 smtClean="0"/>
              <a:t>Source: ISD July 2016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3282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000000"/>
                </a:solidFill>
                <a:latin typeface="Calibri" panose="020F0502020204030204" pitchFamily="34" charset="0"/>
              </a:rPr>
              <a:t/>
            </a:r>
            <a:br>
              <a:rPr lang="en-GB" dirty="0" smtClean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GB" sz="4000" dirty="0">
                <a:solidFill>
                  <a:srgbClr val="000000"/>
                </a:solidFill>
                <a:latin typeface="Calibri" panose="020F0502020204030204" pitchFamily="34" charset="0"/>
              </a:rPr>
              <a:t>National Drivers - </a:t>
            </a:r>
            <a:r>
              <a:rPr lang="en-GB" sz="4000" dirty="0" err="1">
                <a:solidFill>
                  <a:srgbClr val="000000"/>
                </a:solidFill>
                <a:latin typeface="Calibri" panose="020F0502020204030204" pitchFamily="34" charset="0"/>
              </a:rPr>
              <a:t>sGMS</a:t>
            </a:r>
            <a:r>
              <a:rPr lang="en-GB" sz="4000" dirty="0">
                <a:solidFill>
                  <a:srgbClr val="000000"/>
                </a:solidFill>
                <a:latin typeface="Calibri" panose="020F0502020204030204" pitchFamily="34" charset="0"/>
              </a:rPr>
              <a:t> contract initiative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900" dirty="0"/>
              <a:t>2 year GMS contract initiative in Bowel Screening (</a:t>
            </a:r>
            <a:r>
              <a:rPr lang="en-US" sz="1900" dirty="0" err="1"/>
              <a:t>sQOF</a:t>
            </a:r>
            <a:r>
              <a:rPr lang="en-US" sz="1900" dirty="0" smtClean="0"/>
              <a:t>)</a:t>
            </a:r>
          </a:p>
          <a:p>
            <a:pPr marL="0" indent="0">
              <a:buNone/>
            </a:pPr>
            <a:endParaRPr lang="en-US" sz="1900" dirty="0" smtClean="0"/>
          </a:p>
          <a:p>
            <a:pPr marL="0" indent="0">
              <a:buNone/>
            </a:pPr>
            <a:r>
              <a:rPr lang="en-US" sz="1900" dirty="0" smtClean="0"/>
              <a:t>Lothian </a:t>
            </a:r>
            <a:r>
              <a:rPr lang="en-US" sz="1900" dirty="0"/>
              <a:t>results, 104/125 practices took part</a:t>
            </a:r>
            <a:endParaRPr lang="en-GB" sz="1900" dirty="0"/>
          </a:p>
          <a:p>
            <a:pPr marL="0" indent="0">
              <a:buNone/>
            </a:pPr>
            <a:r>
              <a:rPr lang="en-US" sz="1900" b="1" dirty="0" smtClean="0"/>
              <a:t>Year </a:t>
            </a:r>
            <a:r>
              <a:rPr lang="en-US" sz="1900" b="1" dirty="0"/>
              <a:t>1 </a:t>
            </a:r>
            <a:r>
              <a:rPr lang="en-US" sz="1900" dirty="0"/>
              <a:t>% reduction in non response</a:t>
            </a:r>
          </a:p>
          <a:p>
            <a:pPr marL="0" indent="0">
              <a:buNone/>
            </a:pPr>
            <a:r>
              <a:rPr lang="en-US" sz="1900" dirty="0"/>
              <a:t>91% reached &gt;4.1%</a:t>
            </a:r>
          </a:p>
          <a:p>
            <a:pPr marL="0" indent="0">
              <a:buNone/>
            </a:pPr>
            <a:r>
              <a:rPr lang="en-US" sz="1900" dirty="0"/>
              <a:t>Max of 19.9%</a:t>
            </a:r>
          </a:p>
          <a:p>
            <a:pPr marL="0" indent="0">
              <a:buNone/>
            </a:pPr>
            <a:r>
              <a:rPr lang="en-US" sz="1900" dirty="0"/>
              <a:t>Mean of 8.1%</a:t>
            </a:r>
          </a:p>
          <a:p>
            <a:pPr marL="0" indent="0">
              <a:buNone/>
            </a:pPr>
            <a:endParaRPr lang="en-US" sz="1900" dirty="0" smtClean="0"/>
          </a:p>
          <a:p>
            <a:pPr marL="0" indent="0">
              <a:buNone/>
            </a:pPr>
            <a:r>
              <a:rPr lang="en-US" sz="1900" b="1" dirty="0" smtClean="0"/>
              <a:t>Year </a:t>
            </a:r>
            <a:r>
              <a:rPr lang="en-US" sz="1900" b="1" dirty="0"/>
              <a:t>2 </a:t>
            </a:r>
            <a:r>
              <a:rPr lang="en-US" sz="1900" dirty="0"/>
              <a:t>Bowel Screening uptake rates</a:t>
            </a:r>
          </a:p>
          <a:p>
            <a:pPr marL="0" indent="0">
              <a:buNone/>
            </a:pPr>
            <a:r>
              <a:rPr lang="en-US" sz="1900" dirty="0"/>
              <a:t>% Uptake </a:t>
            </a:r>
            <a:r>
              <a:rPr lang="en-US" sz="1900" dirty="0" smtClean="0"/>
              <a:t>	2008-10 		2010-12 		2012-14</a:t>
            </a:r>
            <a:endParaRPr lang="en-US" sz="1900" dirty="0"/>
          </a:p>
          <a:p>
            <a:pPr marL="0" indent="0">
              <a:buNone/>
            </a:pPr>
            <a:r>
              <a:rPr lang="en-US" sz="1900" dirty="0"/>
              <a:t>Lothian </a:t>
            </a:r>
            <a:r>
              <a:rPr lang="en-US" sz="1900" dirty="0" smtClean="0"/>
              <a:t>		50.8 		53.5 		57.0</a:t>
            </a:r>
            <a:endParaRPr lang="en-US" sz="1900" dirty="0"/>
          </a:p>
          <a:p>
            <a:pPr marL="0" indent="0">
              <a:buNone/>
            </a:pPr>
            <a:r>
              <a:rPr lang="en-US" sz="1900" dirty="0"/>
              <a:t>Scotland </a:t>
            </a:r>
            <a:r>
              <a:rPr lang="en-US" sz="1900" dirty="0" smtClean="0"/>
              <a:t>		53.7 		54.9 		57.6</a:t>
            </a:r>
            <a:endParaRPr lang="en-US" sz="1900" dirty="0"/>
          </a:p>
          <a:p>
            <a:pPr marL="0" indent="0">
              <a:buNone/>
            </a:pPr>
            <a:r>
              <a:rPr lang="en-US" sz="1900" dirty="0"/>
              <a:t>Difference </a:t>
            </a:r>
            <a:r>
              <a:rPr lang="en-US" sz="1900" dirty="0" smtClean="0"/>
              <a:t>	2.9 		1.4 		0.6</a:t>
            </a:r>
            <a:endParaRPr lang="en-US" sz="1900" dirty="0"/>
          </a:p>
          <a:p>
            <a:pPr marL="0" indent="0">
              <a:buNone/>
            </a:pPr>
            <a:r>
              <a:rPr lang="en-US" sz="1900" dirty="0"/>
              <a:t>(% point</a:t>
            </a:r>
            <a:r>
              <a:rPr lang="en-US" sz="1900" dirty="0" smtClean="0"/>
              <a:t>)</a:t>
            </a: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2546893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404664"/>
            <a:ext cx="6997700" cy="1143000"/>
          </a:xfrm>
        </p:spPr>
        <p:txBody>
          <a:bodyPr>
            <a:noAutofit/>
          </a:bodyPr>
          <a:lstStyle/>
          <a:p>
            <a:r>
              <a:rPr lang="en-GB" sz="3200" b="1" dirty="0" smtClean="0">
                <a:latin typeface="Calibri" pitchFamily="34" charset="0"/>
                <a:cs typeface="Arial" pitchFamily="34" charset="0"/>
              </a:rPr>
              <a:t>Targeted approach to address inequality</a:t>
            </a:r>
            <a:endParaRPr lang="en-GB" sz="3200" dirty="0">
              <a:latin typeface="Calibri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3568" y="1556792"/>
          <a:ext cx="7704855" cy="3250585"/>
        </p:xfrm>
        <a:graphic>
          <a:graphicData uri="http://schemas.openxmlformats.org/drawingml/2006/table">
            <a:tbl>
              <a:tblPr/>
              <a:tblGrid>
                <a:gridCol w="1577930"/>
                <a:gridCol w="1734301"/>
                <a:gridCol w="909800"/>
                <a:gridCol w="909800"/>
                <a:gridCol w="909800"/>
                <a:gridCol w="1663224"/>
              </a:tblGrid>
              <a:tr h="230609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GB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Cancer Stage (combined breast, colorectal</a:t>
                      </a:r>
                      <a:r>
                        <a:rPr lang="en-GB" sz="14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and lung</a:t>
                      </a:r>
                      <a:r>
                        <a:rPr lang="en-GB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)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NHS Lothian SIMD Quintile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5400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1 - most deprived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 = least deprived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400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Stage 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5400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Stage 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5400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Stage 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8112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Stage 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5400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Stage Not Known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3568" y="5229200"/>
            <a:ext cx="5832648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Source: ISD July 2016 - combined 2014/15 data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2017/18 – Beating Cancer in Scotland: Ambition and Action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Cancer Screening – Raising awareness in target audiences</a:t>
            </a:r>
          </a:p>
          <a:p>
            <a:pPr marL="0" indent="0">
              <a:buNone/>
            </a:pPr>
            <a:r>
              <a:rPr lang="en-GB" dirty="0" smtClean="0"/>
              <a:t>Local </a:t>
            </a:r>
            <a:r>
              <a:rPr lang="en-GB" dirty="0"/>
              <a:t>promotional work to support national cervical, breast and bowel public awareness </a:t>
            </a:r>
            <a:r>
              <a:rPr lang="en-GB" dirty="0" smtClean="0"/>
              <a:t>campaigns</a:t>
            </a:r>
          </a:p>
          <a:p>
            <a:pPr marL="0" indent="0">
              <a:buNone/>
            </a:pPr>
            <a:r>
              <a:rPr lang="en-GB" dirty="0" smtClean="0"/>
              <a:t>Example: Looking at bowel and cervical screening uptake </a:t>
            </a:r>
            <a:r>
              <a:rPr lang="en-GB" smtClean="0"/>
              <a:t>in </a:t>
            </a:r>
            <a:r>
              <a:rPr lang="en-GB"/>
              <a:t>8</a:t>
            </a:r>
            <a:r>
              <a:rPr lang="en-GB" smtClean="0"/>
              <a:t> </a:t>
            </a:r>
            <a:r>
              <a:rPr lang="en-GB" dirty="0" smtClean="0"/>
              <a:t>most deprived practices </a:t>
            </a:r>
          </a:p>
          <a:p>
            <a:pPr marL="0" indent="0">
              <a:buNone/>
            </a:pPr>
            <a:r>
              <a:rPr lang="en-GB" dirty="0" smtClean="0"/>
              <a:t>QFIT </a:t>
            </a:r>
            <a:r>
              <a:rPr lang="en-GB" dirty="0"/>
              <a:t>and Cervical Updates for staff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73870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s://www.creativereview.co.uk/images/uploads/2013/04/screen_shot_20130408_at_16.37.42_turd_cover_0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91680" y="1196752"/>
            <a:ext cx="5812789" cy="396373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915816" y="5445224"/>
            <a:ext cx="319465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hlinkClick r:id="rId3"/>
              </a:rPr>
              <a:t>https://vimeo.com/135994229</a:t>
            </a:r>
            <a:r>
              <a:rPr lang="en-GB" dirty="0" smtClean="0"/>
              <a:t>  </a:t>
            </a:r>
          </a:p>
          <a:p>
            <a:r>
              <a:rPr lang="en-GB" sz="1400" smtClean="0"/>
              <a:t>          (</a:t>
            </a:r>
            <a:r>
              <a:rPr lang="en-GB" sz="1400" dirty="0" smtClean="0"/>
              <a:t>copy and paste in to </a:t>
            </a:r>
            <a:r>
              <a:rPr lang="en-GB" sz="1400" dirty="0" err="1" smtClean="0"/>
              <a:t>firefox</a:t>
            </a:r>
            <a:r>
              <a:rPr lang="en-GB" sz="1400" dirty="0" smtClean="0"/>
              <a:t>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906</TotalTime>
  <Words>340</Words>
  <Application>Microsoft Office PowerPoint</Application>
  <PresentationFormat>On-screen Show (4:3)</PresentationFormat>
  <Paragraphs>82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Office Theme</vt:lpstr>
      <vt:lpstr>Primary Care Role in Cancer Screening &amp; Inequalities   Dr Lorna Porteous, GP Lead for Cancer, NHS Lothian   March 14th 2017</vt:lpstr>
      <vt:lpstr>PowerPoint Presentation</vt:lpstr>
      <vt:lpstr>HEAT Success in Lothian – 20% baseline change</vt:lpstr>
      <vt:lpstr>Contribution of stage 1 breast, colorectal and lung to HEAT performance </vt:lpstr>
      <vt:lpstr> National Drivers - sGMS contract initiative</vt:lpstr>
      <vt:lpstr>Targeted approach to address inequality</vt:lpstr>
      <vt:lpstr>2017/18 – Beating Cancer in Scotland: Ambition and Action</vt:lpstr>
      <vt:lpstr>PowerPoint Presentation</vt:lpstr>
    </vt:vector>
  </TitlesOfParts>
  <Company>NHS Lothian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Stage 1 - Percentages and Numbers</dc:title>
  <dc:creator>Jennifer C Irvine</dc:creator>
  <cp:lastModifiedBy>Eileen McMillan</cp:lastModifiedBy>
  <cp:revision>69</cp:revision>
  <dcterms:created xsi:type="dcterms:W3CDTF">2016-10-12T13:27:33Z</dcterms:created>
  <dcterms:modified xsi:type="dcterms:W3CDTF">2017-03-17T12:33:30Z</dcterms:modified>
</cp:coreProperties>
</file>