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50" r:id="rId2"/>
    <p:sldId id="596" r:id="rId3"/>
    <p:sldId id="555" r:id="rId4"/>
    <p:sldId id="614" r:id="rId5"/>
    <p:sldId id="613" r:id="rId6"/>
    <p:sldId id="571" r:id="rId7"/>
    <p:sldId id="548" r:id="rId8"/>
    <p:sldId id="604" r:id="rId9"/>
    <p:sldId id="602" r:id="rId10"/>
    <p:sldId id="607" r:id="rId11"/>
    <p:sldId id="556" r:id="rId12"/>
    <p:sldId id="606" r:id="rId13"/>
    <p:sldId id="608" r:id="rId14"/>
    <p:sldId id="609" r:id="rId15"/>
    <p:sldId id="611" r:id="rId16"/>
    <p:sldId id="612" r:id="rId17"/>
    <p:sldId id="615" r:id="rId18"/>
    <p:sldId id="588" r:id="rId19"/>
    <p:sldId id="589" r:id="rId20"/>
    <p:sldId id="617" r:id="rId21"/>
    <p:sldId id="616" r:id="rId22"/>
    <p:sldId id="592" r:id="rId23"/>
    <p:sldId id="479" r:id="rId24"/>
  </p:sldIdLst>
  <p:sldSz cx="9144000" cy="6858000" type="screen4x3"/>
  <p:notesSz cx="6735763" cy="98663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C"/>
    <a:srgbClr val="CCCCFF"/>
    <a:srgbClr val="FAB8E9"/>
    <a:srgbClr val="FFFFCC"/>
    <a:srgbClr val="800080"/>
    <a:srgbClr val="CCFFFF"/>
    <a:srgbClr val="F0FFA0"/>
    <a:srgbClr val="006600"/>
    <a:srgbClr val="82C7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68215" autoAdjust="0"/>
  </p:normalViewPr>
  <p:slideViewPr>
    <p:cSldViewPr>
      <p:cViewPr varScale="1">
        <p:scale>
          <a:sx n="74" d="100"/>
          <a:sy n="74" d="100"/>
        </p:scale>
        <p:origin x="106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1416"/>
    </p:cViewPr>
  </p:sorterViewPr>
  <p:notesViewPr>
    <p:cSldViewPr>
      <p:cViewPr varScale="1">
        <p:scale>
          <a:sx n="79" d="100"/>
          <a:sy n="79" d="100"/>
        </p:scale>
        <p:origin x="-2454" y="-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487301A-E7A2-47E7-BBB4-3D7886455D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917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5D1FFA0-84BF-44FD-B8FF-EE04F829A3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549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3F542-0C40-4640-990A-5E783EF6B895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3816043" y="9371660"/>
            <a:ext cx="2918150" cy="4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ECCF34C6-3352-4BBF-8027-037FB12F21A8}" type="slidenum">
              <a:rPr lang="en-GB" sz="1200"/>
              <a:pPr algn="r"/>
              <a:t>1</a:t>
            </a:fld>
            <a:endParaRPr lang="en-GB" sz="1200" dirty="0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729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5C8C1-4ED9-4134-91AE-C38F10EBB182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0067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5C8C1-4ED9-4134-91AE-C38F10EBB182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470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5C8C1-4ED9-4134-91AE-C38F10EBB182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5637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5C8C1-4ED9-4134-91AE-C38F10EBB182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161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5C8C1-4ED9-4134-91AE-C38F10EBB182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725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1FFA0-84BF-44FD-B8FF-EE04F829A32E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44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1FFA0-84BF-44FD-B8FF-EE04F829A32E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212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1FFA0-84BF-44FD-B8FF-EE04F829A32E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063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1FFA0-84BF-44FD-B8FF-EE04F829A32E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788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2362" cy="3700463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840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1FFA0-84BF-44FD-B8FF-EE04F829A32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49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1FFA0-84BF-44FD-B8FF-EE04F829A32E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99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1FFA0-84BF-44FD-B8FF-EE04F829A32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77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D5C8C1-4ED9-4134-91AE-C38F10EBB182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718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Clr>
                <a:srgbClr val="EC008C"/>
              </a:buClr>
            </a:pPr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1FFA0-84BF-44FD-B8FF-EE04F829A32E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69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1FFA0-84BF-44FD-B8FF-EE04F829A32E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234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sz="800" dirty="0" smtClean="0">
              <a:solidFill>
                <a:srgbClr val="EC008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1FFA0-84BF-44FD-B8FF-EE04F829A32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612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D1FFA0-84BF-44FD-B8FF-EE04F829A32E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48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www.jostrust.org.uk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10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www.jostrust.org.uk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54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274638"/>
            <a:ext cx="2071687" cy="4954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74638"/>
            <a:ext cx="6067425" cy="4954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www.jostrust.org.uk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628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629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29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www.jostrust.org.uk</a:t>
            </a:r>
          </a:p>
        </p:txBody>
      </p:sp>
    </p:spTree>
    <p:extLst>
      <p:ext uri="{BB962C8B-B14F-4D97-AF65-F5344CB8AC3E}">
        <p14:creationId xmlns:p14="http://schemas.microsoft.com/office/powerpoint/2010/main" val="91686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www.jostrust.org.uk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31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www.jostrust.org.uk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13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62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2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www.jostrust.org.uk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45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www.jostrust.org.uk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14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www.jostrust.org.uk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70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www.jostrust.org.uk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48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www.jostrust.org.uk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95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www.jostrust.org.uk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77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74638"/>
            <a:ext cx="82915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38875"/>
            <a:ext cx="47529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www.jostrust.org.uk</a:t>
            </a:r>
            <a:endParaRPr lang="en-GB"/>
          </a:p>
        </p:txBody>
      </p:sp>
      <p:pic>
        <p:nvPicPr>
          <p:cNvPr id="2" name="Picture 11" descr="jt_logo_2-col transparent 100 pix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589588"/>
            <a:ext cx="2411413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C008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C008C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C008C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C008C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C008C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EC008C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EC008C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EC008C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EC008C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j_Pci-W6H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Jo's Trust\Photos\Lifestyle Photography 2014\Edited Pictures\JP8_11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" r="5235" b="46405"/>
          <a:stretch/>
        </p:blipFill>
        <p:spPr bwMode="auto">
          <a:xfrm>
            <a:off x="-880995" y="-499769"/>
            <a:ext cx="10781587" cy="767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180528" y="80127"/>
            <a:ext cx="9531253" cy="118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800" kern="0" dirty="0" smtClean="0">
                <a:solidFill>
                  <a:srgbClr val="EC008C"/>
                </a:solidFill>
                <a:latin typeface="Georgia" pitchFamily="18" charset="0"/>
              </a:rPr>
              <a:t>Improving the reach of the cervical screening programme </a:t>
            </a:r>
            <a:endParaRPr lang="en-GB" sz="3800" kern="0" dirty="0">
              <a:solidFill>
                <a:srgbClr val="EC008C"/>
              </a:solidFill>
              <a:latin typeface="Georgia" pitchFamily="18" charset="0"/>
            </a:endParaRPr>
          </a:p>
        </p:txBody>
      </p:sp>
      <p:pic>
        <p:nvPicPr>
          <p:cNvPr id="11" name="Picture 12" descr="jt_logo_2-col transparen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79765" y="4415098"/>
            <a:ext cx="3812515" cy="182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222323" y="6021288"/>
            <a:ext cx="631822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GB" sz="2400" b="1" kern="0" dirty="0" smtClean="0"/>
              <a:t>Robert Music</a:t>
            </a:r>
          </a:p>
          <a:p>
            <a:pPr eaLnBrk="1" hangingPunct="1"/>
            <a:r>
              <a:rPr lang="en-GB" sz="2400" kern="0" dirty="0" smtClean="0"/>
              <a:t>Chief Executive</a:t>
            </a:r>
          </a:p>
          <a:p>
            <a:pPr algn="ctr" eaLnBrk="1" hangingPunct="1"/>
            <a:endParaRPr lang="en-GB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1316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91512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Producing resources for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rgbClr val="FFFF00"/>
                </a:solidFill>
              </a:rPr>
              <a:t>women with a learning disability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1520" y="116632"/>
            <a:ext cx="8411033" cy="7064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GB" altLang="en-US" sz="3800" kern="0" dirty="0" smtClean="0">
                <a:solidFill>
                  <a:srgbClr val="F4008C"/>
                </a:solidFill>
                <a:latin typeface="Georgia" panose="02040502050405020303" pitchFamily="18" charset="0"/>
              </a:rPr>
              <a:t>Women with a </a:t>
            </a:r>
            <a:r>
              <a:rPr lang="en-GB" altLang="en-US" sz="3800" dirty="0" smtClean="0">
                <a:solidFill>
                  <a:srgbClr val="F4008C"/>
                </a:solidFill>
                <a:latin typeface="Georgia" panose="02040502050405020303" pitchFamily="18" charset="0"/>
              </a:rPr>
              <a:t>learning </a:t>
            </a:r>
            <a:br>
              <a:rPr lang="en-GB" altLang="en-US" sz="3800" dirty="0" smtClean="0">
                <a:solidFill>
                  <a:srgbClr val="F4008C"/>
                </a:solidFill>
                <a:latin typeface="Georgia" panose="02040502050405020303" pitchFamily="18" charset="0"/>
              </a:rPr>
            </a:br>
            <a:r>
              <a:rPr lang="en-GB" altLang="en-US" sz="3800" dirty="0" smtClean="0">
                <a:solidFill>
                  <a:srgbClr val="F4008C"/>
                </a:solidFill>
                <a:latin typeface="Georgia" panose="02040502050405020303" pitchFamily="18" charset="0"/>
              </a:rPr>
              <a:t>disability (LD)</a:t>
            </a:r>
            <a:endParaRPr lang="en-GB" altLang="en-US" sz="3800" dirty="0">
              <a:solidFill>
                <a:srgbClr val="F4008C"/>
              </a:solidFill>
              <a:latin typeface="Georgia" panose="02040502050405020303" pitchFamily="18" charset="0"/>
            </a:endParaRPr>
          </a:p>
          <a:p>
            <a:pPr algn="l">
              <a:defRPr/>
            </a:pPr>
            <a:endParaRPr lang="en-GB" altLang="en-US" sz="3800" kern="0" dirty="0" smtClean="0">
              <a:solidFill>
                <a:schemeClr val="tx1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283521" y="6598617"/>
            <a:ext cx="4752975" cy="358775"/>
          </a:xfrm>
        </p:spPr>
        <p:txBody>
          <a:bodyPr/>
          <a:lstStyle>
            <a:lvl1pPr>
              <a:defRPr sz="1200"/>
            </a:lvl1pPr>
          </a:lstStyle>
          <a:p>
            <a:pPr algn="r">
              <a:defRPr/>
            </a:pPr>
            <a:r>
              <a:rPr lang="en-GB" dirty="0" smtClean="0"/>
              <a:t>© Jo’s Cervical Cancer Trust  2016</a:t>
            </a:r>
          </a:p>
        </p:txBody>
      </p:sp>
      <p:sp>
        <p:nvSpPr>
          <p:cNvPr id="2" name="Rectangle 1"/>
          <p:cNvSpPr/>
          <p:nvPr/>
        </p:nvSpPr>
        <p:spPr>
          <a:xfrm>
            <a:off x="-180528" y="1933119"/>
            <a:ext cx="6372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rgbClr val="EC008C"/>
              </a:buClr>
              <a:buFont typeface="Arial" panose="020B0604020202020204" pitchFamily="34" charset="0"/>
              <a:buChar char="•"/>
            </a:pPr>
            <a:r>
              <a:rPr lang="en-GB" altLang="en-US" sz="2400" dirty="0"/>
              <a:t>People with LD 45% less likely to attend cancer screening </a:t>
            </a:r>
          </a:p>
          <a:p>
            <a:pPr marL="914400" lvl="1" indent="-457200" eaLnBrk="1" hangingPunct="1">
              <a:buClr>
                <a:srgbClr val="EC008C"/>
              </a:buClr>
              <a:buFont typeface="Arial" panose="020B0604020202020204" pitchFamily="34" charset="0"/>
              <a:buChar char="•"/>
            </a:pPr>
            <a:endParaRPr lang="en-GB" altLang="en-US" sz="2400" dirty="0" smtClean="0"/>
          </a:p>
          <a:p>
            <a:pPr marL="914400" lvl="1" indent="-457200" eaLnBrk="1" hangingPunct="1">
              <a:buClr>
                <a:srgbClr val="EC008C"/>
              </a:buClr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Women with LD only 25% take up cervical screening compared to 78% general population </a:t>
            </a:r>
            <a:endParaRPr lang="en-GB" altLang="en-US" sz="2400" dirty="0"/>
          </a:p>
          <a:p>
            <a:pPr marL="914400" lvl="1" indent="-457200" eaLnBrk="1" hangingPunct="1">
              <a:buClr>
                <a:srgbClr val="EC008C"/>
              </a:buClr>
              <a:buFont typeface="Arial" panose="020B0604020202020204" pitchFamily="34" charset="0"/>
              <a:buChar char="•"/>
            </a:pPr>
            <a:endParaRPr lang="en-GB" altLang="en-US" sz="2400" dirty="0" smtClean="0"/>
          </a:p>
          <a:p>
            <a:pPr marL="914400" lvl="1" indent="-457200" eaLnBrk="1" hangingPunct="1">
              <a:buClr>
                <a:srgbClr val="EC008C"/>
              </a:buClr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Health inequalities</a:t>
            </a:r>
            <a:endParaRPr lang="en-GB" altLang="en-US" sz="2400" dirty="0"/>
          </a:p>
          <a:p>
            <a:pPr marL="914400" lvl="1" indent="-457200" eaLnBrk="1" hangingPunct="1">
              <a:buClr>
                <a:srgbClr val="EC008C"/>
              </a:buClr>
              <a:buFont typeface="Arial" panose="020B0604020202020204" pitchFamily="34" charset="0"/>
              <a:buChar char="•"/>
            </a:pPr>
            <a:endParaRPr lang="en-GB" altLang="en-US" sz="2400" b="1" dirty="0" smtClean="0">
              <a:solidFill>
                <a:srgbClr val="F4008C"/>
              </a:solidFill>
            </a:endParaRPr>
          </a:p>
          <a:p>
            <a:pPr marL="914400" lvl="1" indent="-457200" eaLnBrk="1" hangingPunct="1">
              <a:buClr>
                <a:srgbClr val="EC008C"/>
              </a:buClr>
              <a:buFont typeface="Arial" panose="020B0604020202020204" pitchFamily="34" charset="0"/>
              <a:buChar char="•"/>
            </a:pPr>
            <a:r>
              <a:rPr lang="en-GB" altLang="en-US" sz="2400" dirty="0" smtClean="0"/>
              <a:t>Needed new and relevant resources: now we have an EasyRead and film </a:t>
            </a:r>
            <a:endParaRPr lang="en-GB" altLang="en-US" sz="2400" dirty="0"/>
          </a:p>
        </p:txBody>
      </p:sp>
      <p:pic>
        <p:nvPicPr>
          <p:cNvPr id="17" name="Picture 2" descr="J:\Jo's Trust\JCCT materials\JCCT materials current\Materials\Information materials\easyread\easyread-front-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902" y="282247"/>
            <a:ext cx="2506378" cy="3428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J:\Jo's Trust\Videos\Information\The Smear Test Film\Images from the film\Easyhealth images\Front sleeve the smear test film - image for easyheal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902" y="3918278"/>
            <a:ext cx="2506378" cy="250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5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56176" y="0"/>
            <a:ext cx="3600400" cy="702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9776"/>
            <a:ext cx="4968552" cy="1143000"/>
          </a:xfrm>
        </p:spPr>
        <p:txBody>
          <a:bodyPr/>
          <a:lstStyle/>
          <a:p>
            <a:pPr algn="l"/>
            <a:r>
              <a:rPr lang="en-GB" sz="4000" dirty="0" smtClean="0">
                <a:solidFill>
                  <a:srgbClr val="F4008C"/>
                </a:solidFill>
                <a:latin typeface="Georgia" pitchFamily="18" charset="0"/>
              </a:rPr>
              <a:t/>
            </a:r>
            <a:br>
              <a:rPr lang="en-GB" sz="4000" dirty="0" smtClean="0">
                <a:solidFill>
                  <a:srgbClr val="F4008C"/>
                </a:solidFill>
                <a:latin typeface="Georgia" pitchFamily="18" charset="0"/>
              </a:rPr>
            </a:br>
            <a:r>
              <a:rPr lang="en-GB" sz="4000" dirty="0" smtClean="0">
                <a:solidFill>
                  <a:srgbClr val="F4008C"/>
                </a:solidFill>
                <a:latin typeface="Georgia" pitchFamily="18" charset="0"/>
              </a:rPr>
              <a:t>Smear Test Film – a partnership</a:t>
            </a:r>
            <a:r>
              <a:rPr lang="en-GB" sz="200" dirty="0" smtClean="0">
                <a:solidFill>
                  <a:srgbClr val="F4008C"/>
                </a:solidFill>
                <a:latin typeface="Georgia" pitchFamily="18" charset="0"/>
              </a:rPr>
              <a:t/>
            </a:r>
            <a:br>
              <a:rPr lang="en-GB" sz="200" dirty="0" smtClean="0">
                <a:solidFill>
                  <a:srgbClr val="F4008C"/>
                </a:solidFill>
                <a:latin typeface="Georgia" pitchFamily="18" charset="0"/>
              </a:rPr>
            </a:br>
            <a:endParaRPr lang="en-GB" sz="3600" dirty="0">
              <a:solidFill>
                <a:srgbClr val="F4008C"/>
              </a:solidFill>
              <a:latin typeface="Georgia" pitchFamily="18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395536" y="1052736"/>
            <a:ext cx="56886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F4008C"/>
              </a:buClr>
            </a:pPr>
            <a:endParaRPr lang="en-GB" sz="2400" dirty="0" smtClean="0"/>
          </a:p>
          <a:p>
            <a:pPr>
              <a:buClr>
                <a:srgbClr val="F4008C"/>
              </a:buClr>
            </a:pPr>
            <a:endParaRPr lang="en-GB" sz="2400" dirty="0" smtClean="0"/>
          </a:p>
          <a:p>
            <a:pPr>
              <a:buClr>
                <a:srgbClr val="F4008C"/>
              </a:buClr>
            </a:pPr>
            <a:r>
              <a:rPr lang="en-GB" sz="2400" dirty="0" smtClean="0"/>
              <a:t>PHE Bristol</a:t>
            </a:r>
            <a:r>
              <a:rPr lang="en-GB" sz="2400" dirty="0"/>
              <a:t>, North Somerset, Somerset &amp; South </a:t>
            </a:r>
            <a:r>
              <a:rPr lang="en-GB" sz="2400" dirty="0" smtClean="0"/>
              <a:t>Gloucestershire </a:t>
            </a:r>
            <a:br>
              <a:rPr lang="en-GB" sz="2400" dirty="0" smtClean="0"/>
            </a:br>
            <a:r>
              <a:rPr lang="en-GB" sz="2400" dirty="0" smtClean="0"/>
              <a:t>brought together a working group </a:t>
            </a:r>
          </a:p>
          <a:p>
            <a:pPr>
              <a:buClr>
                <a:srgbClr val="F4008C"/>
              </a:buClr>
            </a:pPr>
            <a:endParaRPr lang="en-GB" sz="1000" dirty="0" smtClean="0"/>
          </a:p>
          <a:p>
            <a:pPr lvl="1">
              <a:buClr>
                <a:srgbClr val="F4008C"/>
              </a:buClr>
            </a:pPr>
            <a:r>
              <a:rPr lang="en-GB" sz="2000" dirty="0" smtClean="0"/>
              <a:t>Lead by Screening &amp; </a:t>
            </a:r>
            <a:r>
              <a:rPr lang="en-GB" sz="2000" dirty="0" err="1" smtClean="0"/>
              <a:t>Imms</a:t>
            </a:r>
            <a:r>
              <a:rPr lang="en-GB" sz="2000" dirty="0" smtClean="0"/>
              <a:t> Lead</a:t>
            </a:r>
          </a:p>
          <a:p>
            <a:pPr lvl="1">
              <a:buClr>
                <a:srgbClr val="F4008C"/>
              </a:buClr>
            </a:pPr>
            <a:r>
              <a:rPr lang="en-GB" sz="2000" dirty="0" smtClean="0"/>
              <a:t>Public </a:t>
            </a:r>
            <a:r>
              <a:rPr lang="en-GB" sz="2000" dirty="0"/>
              <a:t>health </a:t>
            </a:r>
            <a:r>
              <a:rPr lang="en-GB" sz="2000" dirty="0" smtClean="0"/>
              <a:t>specialists</a:t>
            </a:r>
          </a:p>
          <a:p>
            <a:pPr lvl="1">
              <a:buClr>
                <a:srgbClr val="F4008C"/>
              </a:buClr>
            </a:pPr>
            <a:r>
              <a:rPr lang="en-GB" sz="2000" dirty="0"/>
              <a:t>A</a:t>
            </a:r>
            <a:r>
              <a:rPr lang="en-GB" sz="2000" dirty="0" smtClean="0"/>
              <a:t> </a:t>
            </a:r>
            <a:r>
              <a:rPr lang="en-GB" sz="2000" dirty="0"/>
              <a:t>health </a:t>
            </a:r>
            <a:r>
              <a:rPr lang="en-GB" sz="2000" dirty="0" smtClean="0"/>
              <a:t>psychologist</a:t>
            </a:r>
          </a:p>
          <a:p>
            <a:pPr lvl="1">
              <a:buClr>
                <a:srgbClr val="F4008C"/>
              </a:buClr>
            </a:pPr>
            <a:r>
              <a:rPr lang="en-GB" sz="2000" dirty="0" smtClean="0"/>
              <a:t>Jo’s Cervical Cancer Trust </a:t>
            </a:r>
          </a:p>
          <a:p>
            <a:pPr lvl="1">
              <a:buClr>
                <a:srgbClr val="F4008C"/>
              </a:buClr>
            </a:pPr>
            <a:r>
              <a:rPr lang="en-GB" sz="2000" dirty="0" smtClean="0"/>
              <a:t>LD </a:t>
            </a:r>
            <a:r>
              <a:rPr lang="en-GB" sz="2000" dirty="0"/>
              <a:t>nurses </a:t>
            </a:r>
          </a:p>
          <a:p>
            <a:pPr lvl="1">
              <a:buClr>
                <a:srgbClr val="F4008C"/>
              </a:buClr>
            </a:pPr>
            <a:r>
              <a:rPr lang="en-GB" sz="2000" dirty="0" smtClean="0"/>
              <a:t>Most importantly women with LD</a:t>
            </a:r>
            <a:endParaRPr lang="en-GB" sz="2000" dirty="0"/>
          </a:p>
          <a:p>
            <a:pPr>
              <a:buClr>
                <a:srgbClr val="F4008C"/>
              </a:buClr>
            </a:pPr>
            <a:endParaRPr lang="en-GB" sz="1000" dirty="0"/>
          </a:p>
          <a:p>
            <a:pPr marL="0" indent="0">
              <a:buNone/>
            </a:pPr>
            <a:r>
              <a:rPr lang="en-GB" sz="2400" b="1" dirty="0"/>
              <a:t>Local </a:t>
            </a:r>
            <a:r>
              <a:rPr lang="en-GB" sz="2400" b="1" dirty="0" smtClean="0"/>
              <a:t>to national </a:t>
            </a:r>
            <a:endParaRPr lang="en-GB" sz="2400" b="1" dirty="0"/>
          </a:p>
          <a:p>
            <a:pPr marL="0" indent="0">
              <a:buFontTx/>
              <a:buNone/>
            </a:pPr>
            <a:endParaRPr lang="en-GB" sz="900" dirty="0" smtClean="0"/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64" y="2492896"/>
            <a:ext cx="1716732" cy="96604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70"/>
          <a:stretch/>
        </p:blipFill>
        <p:spPr bwMode="auto">
          <a:xfrm>
            <a:off x="6890348" y="4833912"/>
            <a:ext cx="2002132" cy="104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jt_logo_2-col transparent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40291" y="3709461"/>
            <a:ext cx="1974398" cy="9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J:\Jo's Trust\Videos\Information\The Smear Test Film\Images from the film\IMG_07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64" y="131623"/>
            <a:ext cx="2627732" cy="197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JUMPcu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993932"/>
            <a:ext cx="2074218" cy="53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bristol.gov.u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879" y="2492359"/>
            <a:ext cx="936641" cy="936641"/>
          </a:xfrm>
          <a:prstGeom prst="rect">
            <a:avLst/>
          </a:prstGeom>
          <a:solidFill>
            <a:schemeClr val="accent4">
              <a:lumMod val="65000"/>
              <a:lumOff val="3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1455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85800"/>
            <a:ext cx="4032696" cy="1143000"/>
          </a:xfrm>
        </p:spPr>
        <p:txBody>
          <a:bodyPr/>
          <a:lstStyle/>
          <a:p>
            <a:r>
              <a:rPr lang="en-GB" sz="2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National</a:t>
            </a:r>
            <a:r>
              <a:rPr lang="en-GB" sz="38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endParaRPr lang="en-GB" sz="3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140" y="1047036"/>
            <a:ext cx="4511380" cy="3629025"/>
          </a:xfrm>
        </p:spPr>
        <p:txBody>
          <a:bodyPr/>
          <a:lstStyle/>
          <a:p>
            <a:pPr lvl="0">
              <a:buClr>
                <a:srgbClr val="EC008C"/>
              </a:buClr>
            </a:pPr>
            <a:endParaRPr lang="en-GB" sz="2400" dirty="0" smtClean="0"/>
          </a:p>
          <a:p>
            <a:pPr lvl="0">
              <a:buClr>
                <a:srgbClr val="EC008C"/>
              </a:buClr>
            </a:pPr>
            <a:r>
              <a:rPr lang="en-GB" sz="2400" dirty="0" smtClean="0"/>
              <a:t>Your </a:t>
            </a:r>
            <a:r>
              <a:rPr lang="en-GB" sz="2400" dirty="0"/>
              <a:t>tube views on Jo’s Trust channel: 11,927</a:t>
            </a:r>
            <a:endParaRPr lang="en-GB" sz="1000" dirty="0" smtClean="0"/>
          </a:p>
          <a:p>
            <a:pPr>
              <a:buClr>
                <a:srgbClr val="EC008C"/>
              </a:buClr>
            </a:pPr>
            <a:r>
              <a:rPr lang="en-GB" sz="2400" dirty="0"/>
              <a:t>DVDs distributed: 600</a:t>
            </a:r>
          </a:p>
          <a:p>
            <a:pPr>
              <a:buClr>
                <a:srgbClr val="EC008C"/>
              </a:buClr>
            </a:pPr>
            <a:endParaRPr lang="en-GB" sz="2400" dirty="0" smtClean="0"/>
          </a:p>
          <a:p>
            <a:pPr>
              <a:buClr>
                <a:srgbClr val="EC008C"/>
              </a:buClr>
            </a:pPr>
            <a:r>
              <a:rPr lang="en-GB" sz="2400" dirty="0" smtClean="0"/>
              <a:t>99% </a:t>
            </a:r>
            <a:r>
              <a:rPr lang="en-GB" sz="2400" dirty="0"/>
              <a:t>of orders have been </a:t>
            </a:r>
            <a:r>
              <a:rPr lang="en-GB" sz="2400" dirty="0" smtClean="0"/>
              <a:t>received from HCPs to train others or show directly to women with LD</a:t>
            </a:r>
          </a:p>
          <a:p>
            <a:pPr>
              <a:buClr>
                <a:srgbClr val="EC008C"/>
              </a:buClr>
            </a:pPr>
            <a:endParaRPr lang="en-GB" sz="1000" dirty="0"/>
          </a:p>
          <a:p>
            <a:pPr lvl="0">
              <a:buClr>
                <a:srgbClr val="EC008C"/>
              </a:buClr>
            </a:pPr>
            <a:r>
              <a:rPr lang="en-GB" sz="2400" dirty="0"/>
              <a:t>GP practices and Learning Disability Liaison </a:t>
            </a:r>
            <a:r>
              <a:rPr lang="en-GB" sz="2400" dirty="0" smtClean="0"/>
              <a:t>Nurses</a:t>
            </a:r>
          </a:p>
          <a:p>
            <a:pPr lvl="0">
              <a:buClr>
                <a:srgbClr val="EC008C"/>
              </a:buClr>
            </a:pPr>
            <a:endParaRPr lang="en-GB" sz="1000" dirty="0"/>
          </a:p>
          <a:p>
            <a:r>
              <a:rPr lang="en-GB" sz="2400" dirty="0" smtClean="0">
                <a:solidFill>
                  <a:schemeClr val="bg1"/>
                </a:solidFill>
              </a:rPr>
              <a:t> </a:t>
            </a:r>
            <a:endParaRPr lang="en-GB" sz="2400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88024" y="1340768"/>
            <a:ext cx="4186808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buClr>
                <a:srgbClr val="F4008C"/>
              </a:buClr>
            </a:pPr>
            <a:endParaRPr lang="en-GB" sz="2400" dirty="0" smtClean="0"/>
          </a:p>
          <a:p>
            <a:pPr marL="0" lvl="0" indent="0">
              <a:buClr>
                <a:srgbClr val="F4008C"/>
              </a:buClr>
              <a:buNone/>
            </a:pPr>
            <a:endParaRPr lang="en-GB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699792" y="116632"/>
            <a:ext cx="398218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800" dirty="0">
                <a:solidFill>
                  <a:srgbClr val="F4008C"/>
                </a:solidFill>
                <a:latin typeface="Georgia" panose="02040502050405020303" pitchFamily="18" charset="0"/>
              </a:rPr>
              <a:t>Film distribution </a:t>
            </a:r>
            <a:endParaRPr lang="en-GB" sz="3800" dirty="0">
              <a:solidFill>
                <a:srgbClr val="F4008C"/>
              </a:solidFill>
            </a:endParaRPr>
          </a:p>
        </p:txBody>
      </p:sp>
      <p:pic>
        <p:nvPicPr>
          <p:cNvPr id="12" name="Picture 5" descr="J:\Jo's Trust\Videos\Information\The Smear Test Film\Images from the film\IMG_08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59798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J:\Jo's Trust\Videos\Information\The Smear Test Film\Images from the film\IMG_09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8" t="16946" r="26939"/>
          <a:stretch/>
        </p:blipFill>
        <p:spPr bwMode="auto">
          <a:xfrm>
            <a:off x="5832456" y="3859602"/>
            <a:ext cx="2448272" cy="280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99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4624"/>
            <a:ext cx="8291512" cy="1143000"/>
          </a:xfrm>
        </p:spPr>
        <p:txBody>
          <a:bodyPr/>
          <a:lstStyle/>
          <a:p>
            <a:r>
              <a:rPr lang="en-GB" sz="3800" dirty="0" smtClean="0">
                <a:solidFill>
                  <a:srgbClr val="F4008C"/>
                </a:solidFill>
                <a:latin typeface="Georgia" panose="02040502050405020303" pitchFamily="18" charset="0"/>
              </a:rPr>
              <a:t>Feedback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3629025"/>
          </a:xfrm>
        </p:spPr>
        <p:txBody>
          <a:bodyPr/>
          <a:lstStyle/>
          <a:p>
            <a:pPr lvl="0"/>
            <a:endParaRPr lang="en-GB" sz="2400" dirty="0" smtClean="0">
              <a:solidFill>
                <a:srgbClr val="F4008C"/>
              </a:solidFill>
            </a:endParaRPr>
          </a:p>
          <a:p>
            <a:pPr lvl="0"/>
            <a:r>
              <a:rPr lang="en-GB" sz="2400" dirty="0" smtClean="0">
                <a:solidFill>
                  <a:srgbClr val="F4008C"/>
                </a:solidFill>
              </a:rPr>
              <a:t>64% </a:t>
            </a:r>
            <a:r>
              <a:rPr lang="en-GB" sz="2400" dirty="0"/>
              <a:t>said </a:t>
            </a:r>
            <a:r>
              <a:rPr lang="en-GB" sz="2400" dirty="0" smtClean="0"/>
              <a:t>film </a:t>
            </a:r>
            <a:r>
              <a:rPr lang="en-GB" sz="2400" dirty="0"/>
              <a:t>has aided women with </a:t>
            </a:r>
            <a:r>
              <a:rPr lang="en-GB" sz="2400" dirty="0" smtClean="0"/>
              <a:t>an LD to </a:t>
            </a:r>
            <a:r>
              <a:rPr lang="en-GB" sz="2400" dirty="0"/>
              <a:t>make a decision about cervical screening attendance. </a:t>
            </a:r>
          </a:p>
          <a:p>
            <a:pPr lvl="0"/>
            <a:endParaRPr lang="en-GB" sz="2400" dirty="0" smtClean="0">
              <a:solidFill>
                <a:srgbClr val="F4008C"/>
              </a:solidFill>
            </a:endParaRPr>
          </a:p>
          <a:p>
            <a:pPr lvl="0"/>
            <a:r>
              <a:rPr lang="en-GB" sz="2400" dirty="0" smtClean="0">
                <a:solidFill>
                  <a:srgbClr val="F4008C"/>
                </a:solidFill>
              </a:rPr>
              <a:t>14% </a:t>
            </a:r>
            <a:r>
              <a:rPr lang="en-GB" sz="2400" dirty="0" smtClean="0"/>
              <a:t>seen </a:t>
            </a:r>
            <a:r>
              <a:rPr lang="en-GB" sz="2400" dirty="0"/>
              <a:t>an increase in </a:t>
            </a:r>
            <a:r>
              <a:rPr lang="en-GB" sz="2400" dirty="0" smtClean="0"/>
              <a:t>numbers </a:t>
            </a:r>
            <a:r>
              <a:rPr lang="en-GB" sz="2400" dirty="0"/>
              <a:t>of women with </a:t>
            </a:r>
            <a:r>
              <a:rPr lang="en-GB" sz="2400" dirty="0" smtClean="0"/>
              <a:t>an LD attending </a:t>
            </a:r>
            <a:r>
              <a:rPr lang="en-GB" sz="2400" dirty="0"/>
              <a:t>cervical screening since they showed the film. </a:t>
            </a:r>
            <a:endParaRPr lang="en-GB" sz="2400" dirty="0" smtClean="0"/>
          </a:p>
          <a:p>
            <a:pPr lvl="0"/>
            <a:endParaRPr lang="en-GB" sz="2400" dirty="0" smtClean="0"/>
          </a:p>
          <a:p>
            <a:pPr lvl="0"/>
            <a:endParaRPr lang="en-GB" sz="600" dirty="0" smtClean="0"/>
          </a:p>
          <a:p>
            <a:pPr marL="0" indent="0" algn="ctr">
              <a:buNone/>
            </a:pPr>
            <a:r>
              <a:rPr lang="en-GB" sz="2400" i="1" dirty="0" smtClean="0">
                <a:solidFill>
                  <a:srgbClr val="F4008C"/>
                </a:solidFill>
                <a:latin typeface="Calibri" panose="020F0502020204030204" pitchFamily="34" charset="0"/>
              </a:rPr>
              <a:t>“…I </a:t>
            </a:r>
            <a:r>
              <a:rPr lang="en-GB" sz="2400" i="1" dirty="0">
                <a:solidFill>
                  <a:srgbClr val="F4008C"/>
                </a:solidFill>
                <a:latin typeface="Calibri" panose="020F0502020204030204" pitchFamily="34" charset="0"/>
              </a:rPr>
              <a:t>showed the film to a group of people with LD </a:t>
            </a:r>
            <a:r>
              <a:rPr lang="en-GB" sz="2400" i="1" dirty="0" smtClean="0">
                <a:solidFill>
                  <a:srgbClr val="F4008C"/>
                </a:solidFill>
                <a:latin typeface="Calibri" panose="020F0502020204030204" pitchFamily="34" charset="0"/>
              </a:rPr>
              <a:t>and they thought </a:t>
            </a:r>
            <a:r>
              <a:rPr lang="en-GB" sz="2400" i="1" dirty="0">
                <a:solidFill>
                  <a:srgbClr val="F4008C"/>
                </a:solidFill>
                <a:latin typeface="Calibri" panose="020F0502020204030204" pitchFamily="34" charset="0"/>
              </a:rPr>
              <a:t>it was fantastic. It was the first time they had seen such an appropriate resource and I have been invited back to do the session to a different group &amp; carers</a:t>
            </a:r>
            <a:r>
              <a:rPr lang="en-GB" sz="2400" i="1" dirty="0" smtClean="0">
                <a:solidFill>
                  <a:srgbClr val="F4008C"/>
                </a:solidFill>
                <a:latin typeface="Calibri" panose="020F0502020204030204" pitchFamily="34" charset="0"/>
              </a:rPr>
              <a:t>.”</a:t>
            </a:r>
          </a:p>
          <a:p>
            <a:pPr marL="0" indent="0">
              <a:buNone/>
            </a:pPr>
            <a:endParaRPr lang="en-GB" sz="400" i="1" dirty="0">
              <a:solidFill>
                <a:srgbClr val="F4008C"/>
              </a:solidFill>
              <a:latin typeface="Calibri" panose="020F0502020204030204" pitchFamily="34" charset="0"/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886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97768"/>
            <a:ext cx="8291512" cy="1143000"/>
          </a:xfrm>
        </p:spPr>
        <p:txBody>
          <a:bodyPr/>
          <a:lstStyle/>
          <a:p>
            <a:r>
              <a:rPr lang="en-GB" dirty="0" smtClean="0">
                <a:solidFill>
                  <a:srgbClr val="F4008C"/>
                </a:solidFill>
                <a:latin typeface="Georgia" panose="02040502050405020303" pitchFamily="18" charset="0"/>
              </a:rPr>
              <a:t>Making the Easy Read guide</a:t>
            </a:r>
            <a:endParaRPr lang="en-GB" dirty="0">
              <a:solidFill>
                <a:srgbClr val="F4008C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908720"/>
            <a:ext cx="5040560" cy="3629025"/>
          </a:xfrm>
        </p:spPr>
        <p:txBody>
          <a:bodyPr/>
          <a:lstStyle/>
          <a:p>
            <a:pPr>
              <a:buClr>
                <a:srgbClr val="F4008C"/>
              </a:buClr>
            </a:pPr>
            <a:endParaRPr lang="en-GB" sz="2400" dirty="0" smtClean="0"/>
          </a:p>
          <a:p>
            <a:pPr>
              <a:buClr>
                <a:srgbClr val="F4008C"/>
              </a:buClr>
            </a:pPr>
            <a:endParaRPr lang="en-GB" sz="2400" dirty="0" smtClean="0"/>
          </a:p>
          <a:p>
            <a:pPr>
              <a:buClr>
                <a:srgbClr val="F4008C"/>
              </a:buClr>
            </a:pPr>
            <a:r>
              <a:rPr lang="en-GB" sz="2400" dirty="0" smtClean="0"/>
              <a:t>Four focus groups </a:t>
            </a:r>
            <a:r>
              <a:rPr lang="en-GB" sz="2400" dirty="0"/>
              <a:t>took part: </a:t>
            </a:r>
            <a:endParaRPr lang="en-GB" sz="2400" dirty="0" smtClean="0"/>
          </a:p>
          <a:p>
            <a:pPr>
              <a:buClr>
                <a:srgbClr val="F4008C"/>
              </a:buClr>
            </a:pPr>
            <a:endParaRPr lang="en-GB" sz="2400" dirty="0" smtClean="0"/>
          </a:p>
          <a:p>
            <a:pPr>
              <a:buClr>
                <a:srgbClr val="F4008C"/>
              </a:buClr>
            </a:pPr>
            <a:r>
              <a:rPr lang="en-GB" sz="2400" dirty="0" smtClean="0"/>
              <a:t>Asked </a:t>
            </a:r>
            <a:r>
              <a:rPr lang="en-GB" sz="2400" dirty="0"/>
              <a:t>about the words they use for cervical </a:t>
            </a:r>
            <a:r>
              <a:rPr lang="en-GB" sz="2400" dirty="0" smtClean="0"/>
              <a:t>screening, their </a:t>
            </a:r>
            <a:r>
              <a:rPr lang="en-GB" sz="2400" dirty="0"/>
              <a:t>body, and the barriers to attending screening for </a:t>
            </a:r>
            <a:r>
              <a:rPr lang="en-GB" sz="2400" dirty="0" smtClean="0"/>
              <a:t>LD women</a:t>
            </a:r>
          </a:p>
          <a:p>
            <a:pPr>
              <a:buClr>
                <a:srgbClr val="F4008C"/>
              </a:buClr>
            </a:pPr>
            <a:endParaRPr lang="en-GB" sz="2400" dirty="0" smtClean="0"/>
          </a:p>
          <a:p>
            <a:pPr>
              <a:buClr>
                <a:srgbClr val="F4008C"/>
              </a:buClr>
            </a:pPr>
            <a:r>
              <a:rPr lang="en-GB" sz="2400" dirty="0" smtClean="0"/>
              <a:t>At first draft commented on illustrations, language and layout 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2051" name="Picture 3" descr="J:\Jo's Trust\Information and Education Department\Printed information\easyread\easyread-front-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4824"/>
            <a:ext cx="2699792" cy="369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513" y="6525344"/>
            <a:ext cx="4752975" cy="358775"/>
          </a:xfrm>
          <a:ln/>
        </p:spPr>
        <p:txBody>
          <a:bodyPr/>
          <a:lstStyle>
            <a:lvl1pPr>
              <a:defRPr sz="1200"/>
            </a:lvl1pPr>
          </a:lstStyle>
          <a:p>
            <a:pPr algn="r">
              <a:defRPr/>
            </a:pPr>
            <a:r>
              <a:rPr lang="en-GB" dirty="0" smtClean="0"/>
              <a:t>© Jo’s Cervical Cancer Trust  2016</a:t>
            </a:r>
          </a:p>
        </p:txBody>
      </p:sp>
    </p:spTree>
    <p:extLst>
      <p:ext uri="{BB962C8B-B14F-4D97-AF65-F5344CB8AC3E}">
        <p14:creationId xmlns:p14="http://schemas.microsoft.com/office/powerpoint/2010/main" val="183812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4624"/>
            <a:ext cx="8291512" cy="1143000"/>
          </a:xfrm>
        </p:spPr>
        <p:txBody>
          <a:bodyPr/>
          <a:lstStyle/>
          <a:p>
            <a:r>
              <a:rPr lang="en-GB" sz="3800" dirty="0" smtClean="0">
                <a:solidFill>
                  <a:srgbClr val="F4008C"/>
                </a:solidFill>
                <a:latin typeface="Georgia" panose="02040502050405020303" pitchFamily="18" charset="0"/>
              </a:rPr>
              <a:t>Feedback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5184576" cy="3629025"/>
          </a:xfrm>
        </p:spPr>
        <p:txBody>
          <a:bodyPr/>
          <a:lstStyle/>
          <a:p>
            <a:pPr marL="0" lvl="0" indent="0">
              <a:buNone/>
            </a:pPr>
            <a:endParaRPr lang="en-GB" sz="2400" dirty="0" smtClean="0">
              <a:solidFill>
                <a:srgbClr val="F4008C"/>
              </a:solidFill>
            </a:endParaRPr>
          </a:p>
          <a:p>
            <a:pPr lvl="0"/>
            <a:r>
              <a:rPr lang="en-GB" sz="2400" dirty="0" smtClean="0">
                <a:solidFill>
                  <a:srgbClr val="F4008C"/>
                </a:solidFill>
              </a:rPr>
              <a:t>100% </a:t>
            </a:r>
            <a:r>
              <a:rPr lang="en-GB" sz="2400" dirty="0" smtClean="0"/>
              <a:t>of guides are ordered by health care professionals </a:t>
            </a:r>
          </a:p>
          <a:p>
            <a:pPr marL="0" indent="0" algn="ctr">
              <a:buNone/>
            </a:pPr>
            <a:endParaRPr lang="en-GB" sz="2400" i="1" dirty="0" smtClean="0">
              <a:solidFill>
                <a:srgbClr val="F4008C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2400" i="1" dirty="0" smtClean="0">
                <a:solidFill>
                  <a:srgbClr val="F4008C"/>
                </a:solidFill>
                <a:latin typeface="Calibri" panose="020F0502020204030204" pitchFamily="34" charset="0"/>
              </a:rPr>
              <a:t>“</a:t>
            </a:r>
            <a:r>
              <a:rPr lang="en-GB" sz="2400" i="1" dirty="0">
                <a:solidFill>
                  <a:srgbClr val="F4008C"/>
                </a:solidFill>
                <a:latin typeface="Calibri" panose="020F0502020204030204" pitchFamily="34" charset="0"/>
              </a:rPr>
              <a:t>Organised a workshop for women with </a:t>
            </a:r>
            <a:r>
              <a:rPr lang="en-GB" sz="2400" i="1" dirty="0" smtClean="0">
                <a:solidFill>
                  <a:srgbClr val="F4008C"/>
                </a:solidFill>
                <a:latin typeface="Calibri" panose="020F0502020204030204" pitchFamily="34" charset="0"/>
              </a:rPr>
              <a:t>LD </a:t>
            </a:r>
            <a:r>
              <a:rPr lang="en-GB" sz="2400" i="1" dirty="0">
                <a:solidFill>
                  <a:srgbClr val="F4008C"/>
                </a:solidFill>
                <a:latin typeface="Calibri" panose="020F0502020204030204" pitchFamily="34" charset="0"/>
              </a:rPr>
              <a:t>to attend in partnership with some local GP practices. 1 lady booked an appointment to have screening completed</a:t>
            </a:r>
            <a:r>
              <a:rPr lang="en-GB" sz="2400" i="1" dirty="0" smtClean="0">
                <a:solidFill>
                  <a:srgbClr val="F4008C"/>
                </a:solidFill>
                <a:latin typeface="Calibri" panose="020F0502020204030204" pitchFamily="34" charset="0"/>
              </a:rPr>
              <a:t>.”</a:t>
            </a:r>
            <a:endParaRPr lang="en-GB" sz="2400" dirty="0"/>
          </a:p>
          <a:p>
            <a:endParaRPr lang="en-GB" sz="2400" dirty="0" smtClean="0">
              <a:solidFill>
                <a:srgbClr val="F4008C"/>
              </a:solidFill>
            </a:endParaRPr>
          </a:p>
          <a:p>
            <a:r>
              <a:rPr lang="en-GB" sz="2400" dirty="0" smtClean="0">
                <a:solidFill>
                  <a:srgbClr val="F4008C"/>
                </a:solidFill>
              </a:rPr>
              <a:t>8%</a:t>
            </a:r>
            <a:r>
              <a:rPr lang="en-GB" sz="2400" b="1" dirty="0" smtClean="0"/>
              <a:t> </a:t>
            </a:r>
            <a:r>
              <a:rPr lang="en-GB" sz="2400" dirty="0" smtClean="0"/>
              <a:t>noticed</a:t>
            </a:r>
            <a:r>
              <a:rPr lang="en-GB" sz="2400" dirty="0"/>
              <a:t> a change in the number of women with </a:t>
            </a:r>
            <a:r>
              <a:rPr lang="en-GB" sz="2400" dirty="0" smtClean="0"/>
              <a:t>LD attending </a:t>
            </a:r>
            <a:r>
              <a:rPr lang="en-GB" sz="2400" dirty="0"/>
              <a:t>cervical screening </a:t>
            </a:r>
            <a:r>
              <a:rPr lang="en-GB" sz="2400" dirty="0" smtClean="0"/>
              <a:t>since using the guide</a:t>
            </a:r>
            <a:endParaRPr lang="en-GB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3" r="9770" b="-6443"/>
          <a:stretch/>
        </p:blipFill>
        <p:spPr bwMode="auto">
          <a:xfrm>
            <a:off x="5909481" y="2438920"/>
            <a:ext cx="3234519" cy="21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1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91512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Working with communities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rgbClr val="FFFF00"/>
                </a:solidFill>
              </a:rPr>
              <a:t>to increase uptake 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jostrust.org.uk/sites/default/files/roadshow-map-for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-2187624"/>
            <a:ext cx="65532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6632"/>
            <a:ext cx="8291512" cy="1143000"/>
          </a:xfrm>
        </p:spPr>
        <p:txBody>
          <a:bodyPr/>
          <a:lstStyle/>
          <a:p>
            <a:r>
              <a:rPr lang="en-GB" dirty="0" smtClean="0"/>
              <a:t>Be Cervix Savvy Roadshow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4824" y="4509120"/>
            <a:ext cx="4990596" cy="21602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629025"/>
          </a:xfrm>
        </p:spPr>
        <p:txBody>
          <a:bodyPr/>
          <a:lstStyle/>
          <a:p>
            <a:r>
              <a:rPr lang="en-GB" sz="2800" b="1" dirty="0">
                <a:solidFill>
                  <a:srgbClr val="EC008C"/>
                </a:solidFill>
              </a:rPr>
              <a:t>Engage with 100 people each </a:t>
            </a:r>
            <a:r>
              <a:rPr lang="en-GB" sz="2800" b="1" dirty="0" smtClean="0">
                <a:solidFill>
                  <a:srgbClr val="EC008C"/>
                </a:solidFill>
              </a:rPr>
              <a:t>day </a:t>
            </a:r>
            <a:br>
              <a:rPr lang="en-GB" sz="2800" b="1" dirty="0" smtClean="0">
                <a:solidFill>
                  <a:srgbClr val="EC008C"/>
                </a:solidFill>
              </a:rPr>
            </a:br>
            <a:r>
              <a:rPr lang="en-GB" sz="2800" b="1" dirty="0" smtClean="0">
                <a:solidFill>
                  <a:srgbClr val="EC008C"/>
                </a:solidFill>
              </a:rPr>
              <a:t>– over 4000 in total </a:t>
            </a:r>
            <a:endParaRPr lang="en-GB" sz="2800" dirty="0">
              <a:solidFill>
                <a:srgbClr val="EC008C"/>
              </a:solidFill>
            </a:endParaRPr>
          </a:p>
          <a:p>
            <a:r>
              <a:rPr lang="en-GB" sz="2800" b="1" dirty="0"/>
              <a:t>Distribute over 10,000 information materials</a:t>
            </a:r>
            <a:endParaRPr lang="en-GB" sz="2800" dirty="0"/>
          </a:p>
          <a:p>
            <a:r>
              <a:rPr lang="en-GB" sz="2800" b="1" dirty="0">
                <a:solidFill>
                  <a:srgbClr val="800080"/>
                </a:solidFill>
              </a:rPr>
              <a:t>Help people reduce their risk of cervical cancer</a:t>
            </a:r>
            <a:endParaRPr lang="en-GB" sz="2800" dirty="0">
              <a:solidFill>
                <a:srgbClr val="800080"/>
              </a:solidFill>
            </a:endParaRPr>
          </a:p>
          <a:p>
            <a:pPr marL="0" indent="0">
              <a:buNone/>
            </a:pPr>
            <a:endParaRPr lang="en-GB" sz="2800" dirty="0" smtClean="0">
              <a:solidFill>
                <a:srgbClr val="EC008C"/>
              </a:solidFill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EC008C"/>
                </a:solidFill>
              </a:rPr>
              <a:t>Talk about: </a:t>
            </a:r>
          </a:p>
          <a:p>
            <a:pPr marL="514350" indent="-514350">
              <a:buClr>
                <a:srgbClr val="EC008C"/>
              </a:buClr>
              <a:buFont typeface="+mj-lt"/>
              <a:buAutoNum type="arabicPeriod"/>
            </a:pPr>
            <a:r>
              <a:rPr lang="en-GB" sz="2400" dirty="0"/>
              <a:t>What cervical screening is, what to expect at the test and the role of it in preventing cervical cancer</a:t>
            </a:r>
          </a:p>
          <a:p>
            <a:pPr marL="514350" indent="-514350">
              <a:buClr>
                <a:srgbClr val="EC008C"/>
              </a:buClr>
              <a:buFont typeface="+mj-lt"/>
              <a:buAutoNum type="arabicPeriod"/>
            </a:pPr>
            <a:r>
              <a:rPr lang="en-GB" sz="2400" dirty="0"/>
              <a:t>About cervical cancer and how to spot the symptoms</a:t>
            </a:r>
          </a:p>
          <a:p>
            <a:pPr marL="514350" indent="-514350">
              <a:buClr>
                <a:srgbClr val="EC008C"/>
              </a:buClr>
              <a:buFont typeface="+mj-lt"/>
              <a:buAutoNum type="arabicPeriod"/>
            </a:pPr>
            <a:r>
              <a:rPr lang="en-GB" sz="2400" dirty="0"/>
              <a:t>Who can have the HPV vaccine and why</a:t>
            </a:r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5377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-252536" y="2132856"/>
            <a:ext cx="8390368" cy="5328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2880320" cy="1143000"/>
          </a:xfrm>
        </p:spPr>
        <p:txBody>
          <a:bodyPr/>
          <a:lstStyle/>
          <a:p>
            <a:r>
              <a:rPr lang="en-GB" dirty="0" smtClean="0">
                <a:solidFill>
                  <a:srgbClr val="EC008C"/>
                </a:solidFill>
                <a:latin typeface="Georgia" panose="02040502050405020303" pitchFamily="18" charset="0"/>
              </a:rPr>
              <a:t>Where will we go? </a:t>
            </a:r>
            <a:endParaRPr lang="en-GB" dirty="0">
              <a:solidFill>
                <a:srgbClr val="EC008C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283968" y="629295"/>
          <a:ext cx="4580798" cy="525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4860"/>
                <a:gridCol w="2605938"/>
              </a:tblGrid>
              <a:tr h="19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 dirty="0">
                          <a:solidFill>
                            <a:schemeClr val="tx1"/>
                          </a:solidFill>
                          <a:effectLst/>
                        </a:rPr>
                        <a:t>Week starting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 dirty="0">
                          <a:solidFill>
                            <a:schemeClr val="tx1"/>
                          </a:solidFill>
                          <a:effectLst/>
                        </a:rPr>
                        <a:t>Where to find us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>
                          <a:solidFill>
                            <a:srgbClr val="EC008C"/>
                          </a:solidFill>
                          <a:effectLst/>
                        </a:rPr>
                        <a:t>20 March</a:t>
                      </a:r>
                      <a:endParaRPr lang="en-GB" sz="2000">
                        <a:solidFill>
                          <a:srgbClr val="EC008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 dirty="0">
                          <a:solidFill>
                            <a:schemeClr val="tx1"/>
                          </a:solidFill>
                          <a:effectLst/>
                        </a:rPr>
                        <a:t>Glasgow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>
                          <a:solidFill>
                            <a:srgbClr val="EC008C"/>
                          </a:solidFill>
                          <a:effectLst/>
                        </a:rPr>
                        <a:t>27 March</a:t>
                      </a:r>
                      <a:endParaRPr lang="en-GB" sz="2000">
                        <a:solidFill>
                          <a:srgbClr val="EC008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 dirty="0">
                          <a:solidFill>
                            <a:schemeClr val="tx1"/>
                          </a:solidFill>
                          <a:effectLst/>
                        </a:rPr>
                        <a:t>Glasgow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>
                          <a:solidFill>
                            <a:srgbClr val="EC008C"/>
                          </a:solidFill>
                          <a:effectLst/>
                        </a:rPr>
                        <a:t>3 April</a:t>
                      </a:r>
                      <a:endParaRPr lang="en-GB" sz="2000">
                        <a:solidFill>
                          <a:srgbClr val="EC008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 dirty="0">
                          <a:solidFill>
                            <a:schemeClr val="tx1"/>
                          </a:solidFill>
                          <a:effectLst/>
                        </a:rPr>
                        <a:t>Newcastle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>
                          <a:solidFill>
                            <a:srgbClr val="EC008C"/>
                          </a:solidFill>
                          <a:effectLst/>
                        </a:rPr>
                        <a:t>10 April</a:t>
                      </a:r>
                      <a:endParaRPr lang="en-GB" sz="2000">
                        <a:solidFill>
                          <a:srgbClr val="EC008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 dirty="0">
                          <a:solidFill>
                            <a:schemeClr val="tx1"/>
                          </a:solidFill>
                          <a:effectLst/>
                        </a:rPr>
                        <a:t>Blackburn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>
                          <a:solidFill>
                            <a:srgbClr val="EC008C"/>
                          </a:solidFill>
                          <a:effectLst/>
                        </a:rPr>
                        <a:t>18 April</a:t>
                      </a:r>
                      <a:endParaRPr lang="en-GB" sz="2000">
                        <a:solidFill>
                          <a:srgbClr val="EC008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>
                          <a:solidFill>
                            <a:schemeClr val="tx1"/>
                          </a:solidFill>
                          <a:effectLst/>
                        </a:rPr>
                        <a:t>Manchester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>
                          <a:solidFill>
                            <a:srgbClr val="EC008C"/>
                          </a:solidFill>
                          <a:effectLst/>
                        </a:rPr>
                        <a:t>24 April</a:t>
                      </a:r>
                      <a:endParaRPr lang="en-GB" sz="2000">
                        <a:solidFill>
                          <a:srgbClr val="EC008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 dirty="0">
                          <a:solidFill>
                            <a:schemeClr val="tx1"/>
                          </a:solidFill>
                          <a:effectLst/>
                        </a:rPr>
                        <a:t>Liverpool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>
                          <a:solidFill>
                            <a:srgbClr val="EC008C"/>
                          </a:solidFill>
                          <a:effectLst/>
                        </a:rPr>
                        <a:t>1 May</a:t>
                      </a:r>
                      <a:endParaRPr lang="en-GB" sz="2000">
                        <a:solidFill>
                          <a:srgbClr val="EC008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 dirty="0">
                          <a:solidFill>
                            <a:schemeClr val="tx1"/>
                          </a:solidFill>
                          <a:effectLst/>
                        </a:rPr>
                        <a:t>Leicester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>
                          <a:solidFill>
                            <a:srgbClr val="EC008C"/>
                          </a:solidFill>
                          <a:effectLst/>
                        </a:rPr>
                        <a:t>8 May</a:t>
                      </a:r>
                      <a:endParaRPr lang="en-GB" sz="2000">
                        <a:solidFill>
                          <a:srgbClr val="EC008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 dirty="0">
                          <a:solidFill>
                            <a:schemeClr val="tx1"/>
                          </a:solidFill>
                          <a:effectLst/>
                        </a:rPr>
                        <a:t>Birmingham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>
                          <a:solidFill>
                            <a:srgbClr val="EC008C"/>
                          </a:solidFill>
                          <a:effectLst/>
                        </a:rPr>
                        <a:t>15 May</a:t>
                      </a:r>
                      <a:endParaRPr lang="en-GB" sz="2000">
                        <a:solidFill>
                          <a:srgbClr val="EC008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 dirty="0">
                          <a:solidFill>
                            <a:schemeClr val="tx1"/>
                          </a:solidFill>
                          <a:effectLst/>
                        </a:rPr>
                        <a:t>Cardiff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>
                          <a:solidFill>
                            <a:srgbClr val="EC008C"/>
                          </a:solidFill>
                          <a:effectLst/>
                        </a:rPr>
                        <a:t>22 May</a:t>
                      </a:r>
                      <a:endParaRPr lang="en-GB" sz="2000">
                        <a:solidFill>
                          <a:srgbClr val="EC008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 dirty="0">
                          <a:solidFill>
                            <a:schemeClr val="tx1"/>
                          </a:solidFill>
                          <a:effectLst/>
                        </a:rPr>
                        <a:t>Bristol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>
                          <a:solidFill>
                            <a:srgbClr val="EC008C"/>
                          </a:solidFill>
                          <a:effectLst/>
                        </a:rPr>
                        <a:t>29 May</a:t>
                      </a:r>
                      <a:endParaRPr lang="en-GB" sz="2000">
                        <a:solidFill>
                          <a:srgbClr val="EC008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 dirty="0">
                          <a:solidFill>
                            <a:schemeClr val="tx1"/>
                          </a:solidFill>
                          <a:effectLst/>
                        </a:rPr>
                        <a:t>Brighton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>
                          <a:solidFill>
                            <a:srgbClr val="EC008C"/>
                          </a:solidFill>
                          <a:effectLst/>
                        </a:rPr>
                        <a:t>5 June</a:t>
                      </a:r>
                      <a:endParaRPr lang="en-GB" sz="2000">
                        <a:solidFill>
                          <a:srgbClr val="EC008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 dirty="0">
                          <a:solidFill>
                            <a:schemeClr val="tx1"/>
                          </a:solidFill>
                          <a:effectLst/>
                        </a:rPr>
                        <a:t>London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>
                          <a:solidFill>
                            <a:srgbClr val="EC008C"/>
                          </a:solidFill>
                          <a:effectLst/>
                        </a:rPr>
                        <a:t>12 June</a:t>
                      </a:r>
                      <a:endParaRPr lang="en-GB" sz="2000">
                        <a:solidFill>
                          <a:srgbClr val="EC008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 dirty="0">
                          <a:solidFill>
                            <a:schemeClr val="tx1"/>
                          </a:solidFill>
                          <a:effectLst/>
                        </a:rPr>
                        <a:t>London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>
                          <a:solidFill>
                            <a:srgbClr val="EC008C"/>
                          </a:solidFill>
                          <a:effectLst/>
                        </a:rPr>
                        <a:t>19 June</a:t>
                      </a:r>
                      <a:endParaRPr lang="en-GB" sz="2000">
                        <a:solidFill>
                          <a:srgbClr val="EC008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 dirty="0">
                          <a:solidFill>
                            <a:schemeClr val="tx1"/>
                          </a:solidFill>
                          <a:effectLst/>
                        </a:rPr>
                        <a:t>London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27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333375"/>
            <a:ext cx="6645275" cy="806450"/>
          </a:xfrm>
        </p:spPr>
        <p:txBody>
          <a:bodyPr lIns="0" tIns="0" rIns="0" bIns="0" anchor="t"/>
          <a:lstStyle/>
          <a:p>
            <a:r>
              <a:rPr lang="en-US" altLang="en-US" sz="4000" dirty="0"/>
              <a:t>The impact of cervical </a:t>
            </a:r>
            <a:r>
              <a:rPr lang="en-US" altLang="en-US" sz="4000" dirty="0" smtClean="0"/>
              <a:t>cancer</a:t>
            </a:r>
            <a:endParaRPr lang="en-GB" altLang="en-US" sz="4000" dirty="0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65163" y="1341438"/>
            <a:ext cx="5563021" cy="4691062"/>
          </a:xfrm>
        </p:spPr>
        <p:txBody>
          <a:bodyPr lIns="0" tIns="0" rIns="0" bIns="0"/>
          <a:lstStyle/>
          <a:p>
            <a:pPr marL="0" indent="0"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400" dirty="0"/>
              <a:t>“As long as I can remember I had wanted children and the most distressing part of this illness is that I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will never be able to.”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GB" altLang="en-US" sz="24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altLang="en-US" sz="2400" dirty="0"/>
              <a:t>“I've got radiation damage to my bowel and its getting to the stage that </a:t>
            </a:r>
            <a:r>
              <a:rPr lang="en-GB" altLang="en-US" sz="2400" dirty="0" err="1"/>
              <a:t>i</a:t>
            </a:r>
            <a:r>
              <a:rPr lang="en-GB" altLang="en-US" sz="2400" dirty="0"/>
              <a:t> no longer go out if I can't help it.”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GB" altLang="en-US" sz="24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400" b="1" dirty="0"/>
              <a:t>“If only I had gone for my regular screening, perhaps things would be different now.”</a:t>
            </a:r>
            <a:endParaRPr lang="en-US" altLang="en-US" sz="2400" dirty="0"/>
          </a:p>
        </p:txBody>
      </p:sp>
      <p:pic>
        <p:nvPicPr>
          <p:cNvPr id="6" name="Picture 3" descr="\\Vmfssrv01\jos_trust_data$\Jo's Trust\Photos\Lifestyle stock photography April 2013\JCCT Photographs May 2013\Jotrust Lg 1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692188"/>
            <a:ext cx="2694045" cy="4041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28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-252536" y="2132856"/>
            <a:ext cx="8390368" cy="5328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2880320" cy="1143000"/>
          </a:xfrm>
        </p:spPr>
        <p:txBody>
          <a:bodyPr/>
          <a:lstStyle/>
          <a:p>
            <a:r>
              <a:rPr lang="en-GB" dirty="0" smtClean="0">
                <a:solidFill>
                  <a:srgbClr val="EC008C"/>
                </a:solidFill>
                <a:latin typeface="Georgia" panose="02040502050405020303" pitchFamily="18" charset="0"/>
              </a:rPr>
              <a:t>Where will we go? </a:t>
            </a:r>
            <a:endParaRPr lang="en-GB" dirty="0">
              <a:solidFill>
                <a:srgbClr val="EC008C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40167"/>
              </p:ext>
            </p:extLst>
          </p:nvPr>
        </p:nvGraphicFramePr>
        <p:xfrm>
          <a:off x="4283968" y="629295"/>
          <a:ext cx="4580798" cy="525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4860"/>
                <a:gridCol w="2605938"/>
              </a:tblGrid>
              <a:tr h="19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 dirty="0">
                          <a:solidFill>
                            <a:schemeClr val="tx1"/>
                          </a:solidFill>
                          <a:effectLst/>
                        </a:rPr>
                        <a:t>Week starting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 dirty="0">
                          <a:solidFill>
                            <a:schemeClr val="tx1"/>
                          </a:solidFill>
                          <a:effectLst/>
                        </a:rPr>
                        <a:t>Where to find us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>
                          <a:solidFill>
                            <a:srgbClr val="EC008C"/>
                          </a:solidFill>
                          <a:effectLst/>
                        </a:rPr>
                        <a:t>20 March</a:t>
                      </a:r>
                      <a:endParaRPr lang="en-GB" sz="2000">
                        <a:solidFill>
                          <a:srgbClr val="EC008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 dirty="0">
                          <a:solidFill>
                            <a:schemeClr val="tx1"/>
                          </a:solidFill>
                          <a:effectLst/>
                        </a:rPr>
                        <a:t>Glasgow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>
                          <a:solidFill>
                            <a:srgbClr val="EC008C"/>
                          </a:solidFill>
                          <a:effectLst/>
                        </a:rPr>
                        <a:t>27 March</a:t>
                      </a:r>
                      <a:endParaRPr lang="en-GB" sz="2000">
                        <a:solidFill>
                          <a:srgbClr val="EC008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 dirty="0">
                          <a:solidFill>
                            <a:schemeClr val="tx1"/>
                          </a:solidFill>
                          <a:effectLst/>
                        </a:rPr>
                        <a:t>Glasgow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>
                          <a:solidFill>
                            <a:srgbClr val="EC008C"/>
                          </a:solidFill>
                          <a:effectLst/>
                        </a:rPr>
                        <a:t>3 April</a:t>
                      </a:r>
                      <a:endParaRPr lang="en-GB" sz="2000">
                        <a:solidFill>
                          <a:srgbClr val="EC008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 dirty="0">
                          <a:solidFill>
                            <a:schemeClr val="tx1"/>
                          </a:solidFill>
                          <a:effectLst/>
                        </a:rPr>
                        <a:t>Newcastle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>
                          <a:solidFill>
                            <a:srgbClr val="EC008C"/>
                          </a:solidFill>
                          <a:effectLst/>
                        </a:rPr>
                        <a:t>10 April</a:t>
                      </a:r>
                      <a:endParaRPr lang="en-GB" sz="2000">
                        <a:solidFill>
                          <a:srgbClr val="EC008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 dirty="0">
                          <a:solidFill>
                            <a:schemeClr val="tx1"/>
                          </a:solidFill>
                          <a:effectLst/>
                        </a:rPr>
                        <a:t>Blackburn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>
                          <a:solidFill>
                            <a:srgbClr val="EC008C"/>
                          </a:solidFill>
                          <a:effectLst/>
                        </a:rPr>
                        <a:t>18 April</a:t>
                      </a:r>
                      <a:endParaRPr lang="en-GB" sz="2000">
                        <a:solidFill>
                          <a:srgbClr val="EC008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>
                          <a:solidFill>
                            <a:schemeClr val="tx1"/>
                          </a:solidFill>
                          <a:effectLst/>
                        </a:rPr>
                        <a:t>Manchester</a:t>
                      </a:r>
                      <a:endParaRPr lang="en-GB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>
                          <a:solidFill>
                            <a:srgbClr val="EC008C"/>
                          </a:solidFill>
                          <a:effectLst/>
                        </a:rPr>
                        <a:t>24 April</a:t>
                      </a:r>
                      <a:endParaRPr lang="en-GB" sz="2000">
                        <a:solidFill>
                          <a:srgbClr val="EC008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 dirty="0">
                          <a:solidFill>
                            <a:schemeClr val="tx1"/>
                          </a:solidFill>
                          <a:effectLst/>
                        </a:rPr>
                        <a:t>Liverpool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>
                          <a:solidFill>
                            <a:srgbClr val="EC008C"/>
                          </a:solidFill>
                          <a:effectLst/>
                        </a:rPr>
                        <a:t>1 May</a:t>
                      </a:r>
                      <a:endParaRPr lang="en-GB" sz="2000">
                        <a:solidFill>
                          <a:srgbClr val="EC008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 dirty="0">
                          <a:solidFill>
                            <a:schemeClr val="tx1"/>
                          </a:solidFill>
                          <a:effectLst/>
                        </a:rPr>
                        <a:t>Leicester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>
                          <a:solidFill>
                            <a:srgbClr val="EC008C"/>
                          </a:solidFill>
                          <a:effectLst/>
                        </a:rPr>
                        <a:t>8 May</a:t>
                      </a:r>
                      <a:endParaRPr lang="en-GB" sz="2000">
                        <a:solidFill>
                          <a:srgbClr val="EC008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 dirty="0">
                          <a:solidFill>
                            <a:schemeClr val="tx1"/>
                          </a:solidFill>
                          <a:effectLst/>
                        </a:rPr>
                        <a:t>Birmingham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>
                          <a:solidFill>
                            <a:srgbClr val="EC008C"/>
                          </a:solidFill>
                          <a:effectLst/>
                        </a:rPr>
                        <a:t>15 May</a:t>
                      </a:r>
                      <a:endParaRPr lang="en-GB" sz="2000">
                        <a:solidFill>
                          <a:srgbClr val="EC008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 dirty="0">
                          <a:solidFill>
                            <a:schemeClr val="tx1"/>
                          </a:solidFill>
                          <a:effectLst/>
                        </a:rPr>
                        <a:t>Cardiff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>
                          <a:solidFill>
                            <a:srgbClr val="EC008C"/>
                          </a:solidFill>
                          <a:effectLst/>
                        </a:rPr>
                        <a:t>22 May</a:t>
                      </a:r>
                      <a:endParaRPr lang="en-GB" sz="2000">
                        <a:solidFill>
                          <a:srgbClr val="EC008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 dirty="0">
                          <a:solidFill>
                            <a:schemeClr val="tx1"/>
                          </a:solidFill>
                          <a:effectLst/>
                        </a:rPr>
                        <a:t>Bristol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>
                          <a:solidFill>
                            <a:srgbClr val="EC008C"/>
                          </a:solidFill>
                          <a:effectLst/>
                        </a:rPr>
                        <a:t>29 May</a:t>
                      </a:r>
                      <a:endParaRPr lang="en-GB" sz="2000">
                        <a:solidFill>
                          <a:srgbClr val="EC008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 dirty="0">
                          <a:solidFill>
                            <a:schemeClr val="tx1"/>
                          </a:solidFill>
                          <a:effectLst/>
                        </a:rPr>
                        <a:t>Brighton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>
                          <a:solidFill>
                            <a:srgbClr val="EC008C"/>
                          </a:solidFill>
                          <a:effectLst/>
                        </a:rPr>
                        <a:t>5 June</a:t>
                      </a:r>
                      <a:endParaRPr lang="en-GB" sz="2000">
                        <a:solidFill>
                          <a:srgbClr val="EC008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 dirty="0">
                          <a:solidFill>
                            <a:schemeClr val="tx1"/>
                          </a:solidFill>
                          <a:effectLst/>
                        </a:rPr>
                        <a:t>London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>
                          <a:solidFill>
                            <a:srgbClr val="EC008C"/>
                          </a:solidFill>
                          <a:effectLst/>
                        </a:rPr>
                        <a:t>12 June</a:t>
                      </a:r>
                      <a:endParaRPr lang="en-GB" sz="2000">
                        <a:solidFill>
                          <a:srgbClr val="EC008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 dirty="0">
                          <a:solidFill>
                            <a:schemeClr val="tx1"/>
                          </a:solidFill>
                          <a:effectLst/>
                        </a:rPr>
                        <a:t>London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9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>
                          <a:solidFill>
                            <a:srgbClr val="EC008C"/>
                          </a:solidFill>
                          <a:effectLst/>
                        </a:rPr>
                        <a:t>19 June</a:t>
                      </a:r>
                      <a:endParaRPr lang="en-GB" sz="2000">
                        <a:solidFill>
                          <a:srgbClr val="EC008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r>
                        <a:rPr lang="en-GB" sz="2000" spc="25" dirty="0">
                          <a:solidFill>
                            <a:schemeClr val="tx1"/>
                          </a:solidFill>
                          <a:effectLst/>
                        </a:rPr>
                        <a:t>London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283968" y="980728"/>
            <a:ext cx="4608512" cy="7829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98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1139592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latin typeface="Georgia" panose="02040502050405020303" pitchFamily="18" charset="0"/>
              </a:rPr>
              <a:t>‘</a:t>
            </a:r>
            <a:r>
              <a:rPr lang="en-US" sz="3600" dirty="0">
                <a:latin typeface="Georgia" panose="02040502050405020303" pitchFamily="18" charset="0"/>
              </a:rPr>
              <a:t>Beating Cancer: Ambition and Action’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396" y="1414230"/>
            <a:ext cx="8641084" cy="4096920"/>
          </a:xfrm>
        </p:spPr>
        <p:txBody>
          <a:bodyPr/>
          <a:lstStyle/>
          <a:p>
            <a:endParaRPr lang="en-GB" sz="2400" dirty="0" smtClean="0"/>
          </a:p>
          <a:p>
            <a:pPr marL="0" indent="0" algn="ctr">
              <a:buNone/>
            </a:pPr>
            <a:r>
              <a:rPr lang="en-US" sz="2800" i="1" dirty="0" smtClean="0"/>
              <a:t>To </a:t>
            </a:r>
            <a:r>
              <a:rPr lang="en-US" sz="2800" i="1" dirty="0"/>
              <a:t>encourage and support people to reduce their risk of </a:t>
            </a:r>
            <a:r>
              <a:rPr lang="en-US" sz="2800" i="1" dirty="0" smtClean="0"/>
              <a:t>cancer </a:t>
            </a:r>
            <a:r>
              <a:rPr lang="en-US" sz="2800" i="1" dirty="0"/>
              <a:t>by living healthier lives, </a:t>
            </a:r>
            <a:endParaRPr lang="en-US" sz="2800" i="1" dirty="0" smtClean="0"/>
          </a:p>
          <a:p>
            <a:pPr marL="0" indent="0" algn="ctr">
              <a:buNone/>
            </a:pPr>
            <a:r>
              <a:rPr lang="en-US" sz="2800" i="1" dirty="0" smtClean="0"/>
              <a:t>focusing </a:t>
            </a:r>
            <a:r>
              <a:rPr lang="en-US" sz="2800" i="1" dirty="0"/>
              <a:t>on reducing health inequalities’</a:t>
            </a:r>
            <a:r>
              <a:rPr lang="en-US" sz="2800" dirty="0"/>
              <a:t>: </a:t>
            </a:r>
          </a:p>
          <a:p>
            <a:endParaRPr lang="en-GB" sz="2400" dirty="0"/>
          </a:p>
        </p:txBody>
      </p:sp>
      <p:pic>
        <p:nvPicPr>
          <p:cNvPr id="6" name="Picture 5" descr="https://www.jostrust.org.uk/sites/default/files/roadshow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97" b="24036"/>
          <a:stretch/>
        </p:blipFill>
        <p:spPr bwMode="auto">
          <a:xfrm>
            <a:off x="2258070" y="4557044"/>
            <a:ext cx="4906218" cy="209369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7" name="Rectangle 6"/>
          <p:cNvSpPr/>
          <p:nvPr/>
        </p:nvSpPr>
        <p:spPr>
          <a:xfrm>
            <a:off x="467544" y="3710657"/>
            <a:ext cx="61926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200" b="1" dirty="0" smtClean="0"/>
          </a:p>
          <a:p>
            <a:pPr>
              <a:buFont typeface="Arial" panose="020B0604020202020204" pitchFamily="34" charset="0"/>
              <a:buChar char="•"/>
            </a:pPr>
            <a:endParaRPr lang="en-GB" sz="1000" dirty="0"/>
          </a:p>
          <a:p>
            <a:pPr>
              <a:buClr>
                <a:srgbClr val="EC008C"/>
              </a:buClr>
              <a:buFont typeface="Wingdings" panose="05000000000000000000" pitchFamily="2" charset="2"/>
              <a:buChar char="Ø"/>
            </a:pPr>
            <a:r>
              <a:rPr lang="en-GB" sz="2400" dirty="0"/>
              <a:t>Application Scottish </a:t>
            </a:r>
            <a:r>
              <a:rPr lang="en-GB" sz="2400" dirty="0" smtClean="0"/>
              <a:t>Government</a:t>
            </a:r>
            <a:endParaRPr lang="en-GB" sz="2400" dirty="0"/>
          </a:p>
          <a:p>
            <a:endParaRPr lang="en-GB" sz="2400" dirty="0"/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8189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6632"/>
            <a:ext cx="8291512" cy="864096"/>
          </a:xfrm>
        </p:spPr>
        <p:txBody>
          <a:bodyPr/>
          <a:lstStyle/>
          <a:p>
            <a:r>
              <a:rPr lang="en-GB" dirty="0" smtClean="0"/>
              <a:t>Glasgow Outreach Service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050" y="1124744"/>
            <a:ext cx="6240174" cy="5251723"/>
          </a:xfrm>
        </p:spPr>
        <p:txBody>
          <a:bodyPr/>
          <a:lstStyle/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r>
              <a:rPr lang="en-GB" sz="2400" b="1" dirty="0" smtClean="0"/>
              <a:t>Application was successful!!!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endParaRPr lang="en-GB" sz="1000" dirty="0" smtClean="0"/>
          </a:p>
          <a:p>
            <a:pPr>
              <a:buClr>
                <a:srgbClr val="EC008C"/>
              </a:buClr>
              <a:buFont typeface="Wingdings" panose="05000000000000000000" pitchFamily="2" charset="2"/>
              <a:buChar char="Ø"/>
            </a:pPr>
            <a:r>
              <a:rPr lang="en-GB" sz="2200" dirty="0" smtClean="0"/>
              <a:t>Provide targeted education to women from hard to reach groups in Glasgow</a:t>
            </a:r>
          </a:p>
          <a:p>
            <a:pPr>
              <a:buClr>
                <a:srgbClr val="EC008C"/>
              </a:buClr>
              <a:buFont typeface="Wingdings" panose="05000000000000000000" pitchFamily="2" charset="2"/>
              <a:buChar char="Ø"/>
            </a:pPr>
            <a:r>
              <a:rPr lang="en-GB" sz="2200" dirty="0" smtClean="0"/>
              <a:t>Address health inequalities across Glasgow</a:t>
            </a:r>
          </a:p>
          <a:p>
            <a:pPr>
              <a:buClr>
                <a:srgbClr val="EC008C"/>
              </a:buClr>
              <a:buFont typeface="Wingdings" panose="05000000000000000000" pitchFamily="2" charset="2"/>
              <a:buChar char="Ø"/>
            </a:pPr>
            <a:r>
              <a:rPr lang="en-GB" sz="2200" dirty="0"/>
              <a:t>Improve access to and uptake of the </a:t>
            </a:r>
            <a:r>
              <a:rPr lang="en-GB" sz="2200" dirty="0" smtClean="0"/>
              <a:t>SCSP</a:t>
            </a:r>
            <a:endParaRPr lang="en-GB" sz="2200" dirty="0"/>
          </a:p>
          <a:p>
            <a:pPr>
              <a:buClr>
                <a:srgbClr val="EC008C"/>
              </a:buClr>
              <a:buFont typeface="Wingdings" panose="05000000000000000000" pitchFamily="2" charset="2"/>
              <a:buChar char="Ø"/>
            </a:pPr>
            <a:r>
              <a:rPr lang="en-GB" sz="2200" dirty="0"/>
              <a:t>D</a:t>
            </a:r>
            <a:r>
              <a:rPr lang="en-GB" sz="2200" dirty="0" smtClean="0"/>
              <a:t>evelop engagement </a:t>
            </a:r>
            <a:r>
              <a:rPr lang="en-GB" sz="2200" dirty="0"/>
              <a:t>with health professionals and communities </a:t>
            </a:r>
            <a:r>
              <a:rPr lang="en-GB" sz="2200" dirty="0" smtClean="0"/>
              <a:t>in Glasgow</a:t>
            </a:r>
          </a:p>
          <a:p>
            <a:pPr>
              <a:buClr>
                <a:srgbClr val="EC008C"/>
              </a:buClr>
              <a:buFont typeface="Wingdings" panose="05000000000000000000" pitchFamily="2" charset="2"/>
              <a:buChar char="Ø"/>
            </a:pPr>
            <a:r>
              <a:rPr lang="en-GB" sz="2200" dirty="0"/>
              <a:t>Train 90 health champions – reach </a:t>
            </a:r>
            <a:r>
              <a:rPr lang="en-GB" sz="2200" dirty="0" smtClean="0"/>
              <a:t>3,600</a:t>
            </a:r>
            <a:endParaRPr lang="en-GB" sz="2200" dirty="0"/>
          </a:p>
          <a:p>
            <a:pPr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marL="457200" lvl="1" indent="0">
              <a:buNone/>
            </a:pPr>
            <a:endParaRPr lang="en-GB" sz="2000" dirty="0"/>
          </a:p>
        </p:txBody>
      </p:sp>
      <p:pic>
        <p:nvPicPr>
          <p:cNvPr id="1026" name="Picture 2" descr="Image result for glasg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856" y="2639337"/>
            <a:ext cx="2818656" cy="208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scottish government 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3" b="25055"/>
          <a:stretch/>
        </p:blipFill>
        <p:spPr bwMode="auto">
          <a:xfrm>
            <a:off x="2123728" y="5661248"/>
            <a:ext cx="4588602" cy="114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6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6" descr="20x30-RPHW23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6337300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4" descr="Thank-you pink post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-315913"/>
            <a:ext cx="3028950" cy="453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2" descr="J:\Jo's Trust\Logos\Companies\GSK Impact\GSK_IMPACT_2015_winn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644900"/>
            <a:ext cx="29972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4625"/>
            <a:ext cx="4752975" cy="358775"/>
          </a:xfrm>
        </p:spPr>
        <p:txBody>
          <a:bodyPr/>
          <a:lstStyle>
            <a:lvl1pPr>
              <a:defRPr sz="1200"/>
            </a:lvl1pPr>
          </a:lstStyle>
          <a:p>
            <a:pPr algn="r">
              <a:defRPr/>
            </a:pPr>
            <a:r>
              <a:rPr lang="en-GB" dirty="0" smtClean="0"/>
              <a:t>© Jo’s Cervical Cancer Trust 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2976451" y="4389389"/>
            <a:ext cx="19555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dirty="0"/>
              <a:t>Women </a:t>
            </a:r>
            <a:r>
              <a:rPr lang="en-GB" altLang="en-US" sz="2400" dirty="0" smtClean="0"/>
              <a:t>from</a:t>
            </a:r>
            <a:br>
              <a:rPr lang="en-GB" altLang="en-US" sz="2400" dirty="0" smtClean="0"/>
            </a:br>
            <a:r>
              <a:rPr lang="en-GB" altLang="en-US" sz="2400" dirty="0" smtClean="0"/>
              <a:t> </a:t>
            </a:r>
            <a:r>
              <a:rPr lang="en-GB" altLang="en-US" sz="2400" dirty="0"/>
              <a:t>Minority Ethnic communities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260648"/>
            <a:ext cx="6097114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GB" sz="3800" kern="0" dirty="0" smtClean="0">
                <a:solidFill>
                  <a:srgbClr val="EC008C"/>
                </a:solidFill>
                <a:latin typeface="Georgia" pitchFamily="18" charset="0"/>
                <a:ea typeface="+mj-ea"/>
                <a:cs typeface="+mj-cs"/>
              </a:rPr>
              <a:t>Barriers and non attenders </a:t>
            </a:r>
            <a:endParaRPr lang="en-GB" sz="3800" kern="0" dirty="0">
              <a:solidFill>
                <a:srgbClr val="EC008C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2780" name="TextBox 17"/>
          <p:cNvSpPr txBox="1">
            <a:spLocks noChangeArrowheads="1"/>
          </p:cNvSpPr>
          <p:nvPr/>
        </p:nvSpPr>
        <p:spPr bwMode="auto">
          <a:xfrm>
            <a:off x="467544" y="1700808"/>
            <a:ext cx="2356912" cy="954107"/>
          </a:xfrm>
          <a:prstGeom prst="rect">
            <a:avLst/>
          </a:prstGeom>
          <a:solidFill>
            <a:srgbClr val="FFC000">
              <a:alpha val="52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 b="1" dirty="0">
                <a:solidFill>
                  <a:schemeClr val="bg1"/>
                </a:solidFill>
                <a:latin typeface="Calibri" pitchFamily="34" charset="0"/>
              </a:rPr>
              <a:t>Time to attend</a:t>
            </a:r>
          </a:p>
        </p:txBody>
      </p:sp>
      <p:sp>
        <p:nvSpPr>
          <p:cNvPr id="32795" name="TextBox 26"/>
          <p:cNvSpPr txBox="1">
            <a:spLocks noChangeArrowheads="1"/>
          </p:cNvSpPr>
          <p:nvPr/>
        </p:nvSpPr>
        <p:spPr bwMode="auto">
          <a:xfrm>
            <a:off x="5993642" y="1681644"/>
            <a:ext cx="2703978" cy="523220"/>
          </a:xfrm>
          <a:prstGeom prst="rect">
            <a:avLst/>
          </a:prstGeom>
          <a:solidFill>
            <a:srgbClr val="EC008C">
              <a:alpha val="78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 b="1" dirty="0" smtClean="0">
                <a:solidFill>
                  <a:schemeClr val="bg1"/>
                </a:solidFill>
                <a:latin typeface="Calibri" pitchFamily="34" charset="0"/>
              </a:rPr>
              <a:t>Knowledge</a:t>
            </a:r>
            <a:endParaRPr lang="en-GB" alt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93" name="TextBox 21"/>
          <p:cNvSpPr txBox="1">
            <a:spLocks noChangeArrowheads="1"/>
          </p:cNvSpPr>
          <p:nvPr/>
        </p:nvSpPr>
        <p:spPr bwMode="auto">
          <a:xfrm>
            <a:off x="5993642" y="1027721"/>
            <a:ext cx="2703978" cy="523220"/>
          </a:xfrm>
          <a:prstGeom prst="rect">
            <a:avLst/>
          </a:prstGeom>
          <a:solidFill>
            <a:srgbClr val="EC008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 b="1" dirty="0">
                <a:solidFill>
                  <a:schemeClr val="bg1"/>
                </a:solidFill>
                <a:latin typeface="Calibri" pitchFamily="34" charset="0"/>
              </a:rPr>
              <a:t>Health literacy</a:t>
            </a:r>
          </a:p>
        </p:txBody>
      </p:sp>
      <p:sp>
        <p:nvSpPr>
          <p:cNvPr id="32791" name="TextBox 24"/>
          <p:cNvSpPr txBox="1">
            <a:spLocks noChangeArrowheads="1"/>
          </p:cNvSpPr>
          <p:nvPr/>
        </p:nvSpPr>
        <p:spPr bwMode="auto">
          <a:xfrm>
            <a:off x="452777" y="6093296"/>
            <a:ext cx="5929533" cy="523220"/>
          </a:xfrm>
          <a:prstGeom prst="rect">
            <a:avLst/>
          </a:prstGeom>
          <a:solidFill>
            <a:srgbClr val="800080">
              <a:alpha val="41961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 b="1" dirty="0" smtClean="0">
                <a:solidFill>
                  <a:schemeClr val="bg1"/>
                </a:solidFill>
                <a:latin typeface="Calibri" pitchFamily="34" charset="0"/>
              </a:rPr>
              <a:t>Women from social deprived areas</a:t>
            </a:r>
            <a:endParaRPr lang="en-GB" alt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4" name="TextBox 22"/>
          <p:cNvSpPr txBox="1">
            <a:spLocks noChangeArrowheads="1"/>
          </p:cNvSpPr>
          <p:nvPr/>
        </p:nvSpPr>
        <p:spPr bwMode="auto">
          <a:xfrm>
            <a:off x="488809" y="1033572"/>
            <a:ext cx="2335647" cy="52322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 b="1" dirty="0" smtClean="0">
                <a:solidFill>
                  <a:schemeClr val="bg1"/>
                </a:solidFill>
                <a:latin typeface="Calibri" pitchFamily="34" charset="0"/>
              </a:rPr>
              <a:t>Accessibility</a:t>
            </a:r>
            <a:endParaRPr lang="en-GB" alt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59832" y="1033572"/>
            <a:ext cx="2645777" cy="1171292"/>
            <a:chOff x="3059832" y="1465620"/>
            <a:chExt cx="2645777" cy="1171292"/>
          </a:xfrm>
        </p:grpSpPr>
        <p:sp>
          <p:nvSpPr>
            <p:cNvPr id="32789" name="TextBox 22"/>
            <p:cNvSpPr txBox="1">
              <a:spLocks noChangeArrowheads="1"/>
            </p:cNvSpPr>
            <p:nvPr/>
          </p:nvSpPr>
          <p:spPr bwMode="auto">
            <a:xfrm>
              <a:off x="3059832" y="2113692"/>
              <a:ext cx="2645777" cy="52322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sz="2800" b="1" dirty="0" smtClean="0">
                  <a:solidFill>
                    <a:schemeClr val="bg1"/>
                  </a:solidFill>
                  <a:latin typeface="Calibri" pitchFamily="34" charset="0"/>
                </a:rPr>
                <a:t>Fear</a:t>
              </a:r>
              <a:endParaRPr lang="en-GB" altLang="en-US" sz="28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5" name="TextBox 22"/>
            <p:cNvSpPr txBox="1">
              <a:spLocks noChangeArrowheads="1"/>
            </p:cNvSpPr>
            <p:nvPr/>
          </p:nvSpPr>
          <p:spPr bwMode="auto">
            <a:xfrm>
              <a:off x="3059832" y="1465620"/>
              <a:ext cx="2645777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sz="2800" b="1" dirty="0" smtClean="0">
                  <a:solidFill>
                    <a:schemeClr val="bg1"/>
                  </a:solidFill>
                  <a:latin typeface="Calibri" pitchFamily="34" charset="0"/>
                </a:rPr>
                <a:t>Embarrassment</a:t>
              </a:r>
              <a:endParaRPr lang="en-GB" altLang="en-US" sz="28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23528" y="3151224"/>
            <a:ext cx="2530390" cy="2588283"/>
            <a:chOff x="5148064" y="1054707"/>
            <a:chExt cx="2529681" cy="2588401"/>
          </a:xfrm>
        </p:grpSpPr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5148064" y="2442725"/>
              <a:ext cx="2529681" cy="120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sz="2400" dirty="0"/>
                <a:t>Women with learning disabilities</a:t>
              </a:r>
            </a:p>
          </p:txBody>
        </p:sp>
        <p:pic>
          <p:nvPicPr>
            <p:cNvPr id="28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87" r="18259" b="49065"/>
            <a:stretch>
              <a:fillRect/>
            </a:stretch>
          </p:blipFill>
          <p:spPr bwMode="auto">
            <a:xfrm>
              <a:off x="5277278" y="1054707"/>
              <a:ext cx="2400467" cy="1463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6382310" y="3435251"/>
            <a:ext cx="3095625" cy="2586037"/>
            <a:chOff x="5719085" y="455414"/>
            <a:chExt cx="3096344" cy="2587271"/>
          </a:xfrm>
        </p:grpSpPr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5719085" y="2581020"/>
              <a:ext cx="30963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sz="2400" dirty="0"/>
                <a:t>Over </a:t>
              </a:r>
              <a:r>
                <a:rPr lang="en-GB" altLang="en-US" sz="2400" dirty="0" smtClean="0"/>
                <a:t>50s</a:t>
              </a:r>
              <a:endParaRPr lang="en-GB" altLang="en-US" sz="2400" dirty="0"/>
            </a:p>
          </p:txBody>
        </p:sp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52" r="7895" b="20749"/>
            <a:stretch>
              <a:fillRect/>
            </a:stretch>
          </p:blipFill>
          <p:spPr bwMode="auto">
            <a:xfrm>
              <a:off x="6383364" y="455414"/>
              <a:ext cx="1767786" cy="2102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4499992" y="3011264"/>
            <a:ext cx="2645725" cy="2944267"/>
            <a:chOff x="4734587" y="3110084"/>
            <a:chExt cx="2645725" cy="2944267"/>
          </a:xfrm>
        </p:grpSpPr>
        <p:sp>
          <p:nvSpPr>
            <p:cNvPr id="30" name="Rectangle 8"/>
            <p:cNvSpPr>
              <a:spLocks noChangeArrowheads="1"/>
            </p:cNvSpPr>
            <p:nvPr/>
          </p:nvSpPr>
          <p:spPr bwMode="auto">
            <a:xfrm>
              <a:off x="4734587" y="4854022"/>
              <a:ext cx="264572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sz="2400" dirty="0"/>
                <a:t>Younger women </a:t>
              </a:r>
              <a:br>
                <a:rPr lang="en-GB" altLang="en-US" sz="2400" dirty="0"/>
              </a:br>
              <a:r>
                <a:rPr lang="en-GB" altLang="en-US" sz="2400" dirty="0"/>
                <a:t>(first age of screening)</a:t>
              </a:r>
            </a:p>
          </p:txBody>
        </p:sp>
        <p:pic>
          <p:nvPicPr>
            <p:cNvPr id="41" name="Picture 3" descr="J:\Jo's Trust\Photos\Lifestyle stock photography April 2013\JCCT Photographs May 2013\Gemma Lightfoot 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07" t="6528" r="39607"/>
            <a:stretch>
              <a:fillRect/>
            </a:stretch>
          </p:blipFill>
          <p:spPr bwMode="auto">
            <a:xfrm>
              <a:off x="5508104" y="3110084"/>
              <a:ext cx="1094737" cy="1791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4625"/>
            <a:ext cx="4752975" cy="358775"/>
          </a:xfrm>
        </p:spPr>
        <p:txBody>
          <a:bodyPr/>
          <a:lstStyle>
            <a:lvl1pPr>
              <a:defRPr sz="1200"/>
            </a:lvl1pPr>
          </a:lstStyle>
          <a:p>
            <a:pPr algn="r">
              <a:defRPr/>
            </a:pPr>
            <a:r>
              <a:rPr lang="en-GB" dirty="0" smtClean="0"/>
              <a:t>© Jo’s Cervical Cancer Trust  2017</a:t>
            </a:r>
          </a:p>
        </p:txBody>
      </p:sp>
      <p:sp>
        <p:nvSpPr>
          <p:cNvPr id="32786" name="TextBox 40"/>
          <p:cNvSpPr txBox="1">
            <a:spLocks noChangeArrowheads="1"/>
          </p:cNvSpPr>
          <p:nvPr/>
        </p:nvSpPr>
        <p:spPr bwMode="auto">
          <a:xfrm>
            <a:off x="5993641" y="2329716"/>
            <a:ext cx="2736843" cy="523220"/>
          </a:xfrm>
          <a:prstGeom prst="rect">
            <a:avLst/>
          </a:prstGeom>
          <a:solidFill>
            <a:srgbClr val="EC008C">
              <a:alpha val="43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 b="1" dirty="0" smtClean="0">
                <a:solidFill>
                  <a:schemeClr val="bg1"/>
                </a:solidFill>
                <a:latin typeface="Calibri" pitchFamily="34" charset="0"/>
              </a:rPr>
              <a:t>Relevance</a:t>
            </a:r>
            <a:endParaRPr lang="en-GB" alt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6" cstate="print"/>
          <a:srcRect l="11664" r="3002"/>
          <a:stretch>
            <a:fillRect/>
          </a:stretch>
        </p:blipFill>
        <p:spPr bwMode="auto">
          <a:xfrm>
            <a:off x="3059832" y="2492896"/>
            <a:ext cx="1800200" cy="189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81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2976451" y="4389389"/>
            <a:ext cx="19555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dirty="0"/>
              <a:t>Women </a:t>
            </a:r>
            <a:r>
              <a:rPr lang="en-GB" altLang="en-US" sz="2400" dirty="0" smtClean="0"/>
              <a:t>from</a:t>
            </a:r>
            <a:br>
              <a:rPr lang="en-GB" altLang="en-US" sz="2400" dirty="0" smtClean="0"/>
            </a:br>
            <a:r>
              <a:rPr lang="en-GB" altLang="en-US" sz="2400" dirty="0" smtClean="0"/>
              <a:t> </a:t>
            </a:r>
            <a:r>
              <a:rPr lang="en-GB" altLang="en-US" sz="2400" dirty="0"/>
              <a:t>Minority Ethnic communities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260648"/>
            <a:ext cx="6097114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en-GB" sz="3800" kern="0" dirty="0" smtClean="0">
                <a:solidFill>
                  <a:srgbClr val="EC008C"/>
                </a:solidFill>
                <a:latin typeface="Georgia" pitchFamily="18" charset="0"/>
                <a:ea typeface="+mj-ea"/>
                <a:cs typeface="+mj-cs"/>
              </a:rPr>
              <a:t>Barriers and non attenders </a:t>
            </a:r>
            <a:endParaRPr lang="en-GB" sz="3800" kern="0" dirty="0">
              <a:solidFill>
                <a:srgbClr val="EC008C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2795" name="TextBox 26"/>
          <p:cNvSpPr txBox="1">
            <a:spLocks noChangeArrowheads="1"/>
          </p:cNvSpPr>
          <p:nvPr/>
        </p:nvSpPr>
        <p:spPr bwMode="auto">
          <a:xfrm>
            <a:off x="5993642" y="1681644"/>
            <a:ext cx="2703978" cy="523220"/>
          </a:xfrm>
          <a:prstGeom prst="rect">
            <a:avLst/>
          </a:prstGeom>
          <a:solidFill>
            <a:srgbClr val="EC008C">
              <a:alpha val="78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 b="1" dirty="0" smtClean="0">
                <a:solidFill>
                  <a:schemeClr val="bg1"/>
                </a:solidFill>
                <a:latin typeface="Calibri" pitchFamily="34" charset="0"/>
              </a:rPr>
              <a:t>Knowledge</a:t>
            </a:r>
            <a:endParaRPr lang="en-GB" alt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93" name="TextBox 21"/>
          <p:cNvSpPr txBox="1">
            <a:spLocks noChangeArrowheads="1"/>
          </p:cNvSpPr>
          <p:nvPr/>
        </p:nvSpPr>
        <p:spPr bwMode="auto">
          <a:xfrm>
            <a:off x="5993642" y="1027721"/>
            <a:ext cx="2703978" cy="523220"/>
          </a:xfrm>
          <a:prstGeom prst="rect">
            <a:avLst/>
          </a:prstGeom>
          <a:solidFill>
            <a:srgbClr val="EC008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 b="1" dirty="0">
                <a:solidFill>
                  <a:schemeClr val="bg1"/>
                </a:solidFill>
                <a:latin typeface="Calibri" pitchFamily="34" charset="0"/>
              </a:rPr>
              <a:t>Health literacy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23528" y="3151224"/>
            <a:ext cx="2530390" cy="2588283"/>
            <a:chOff x="5148064" y="1054707"/>
            <a:chExt cx="2529681" cy="2588401"/>
          </a:xfrm>
        </p:grpSpPr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5148064" y="2442725"/>
              <a:ext cx="2529681" cy="120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sz="2400" dirty="0"/>
                <a:t>Women with learning disabilities</a:t>
              </a:r>
            </a:p>
          </p:txBody>
        </p:sp>
        <p:pic>
          <p:nvPicPr>
            <p:cNvPr id="28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87" r="18259" b="49065"/>
            <a:stretch>
              <a:fillRect/>
            </a:stretch>
          </p:blipFill>
          <p:spPr bwMode="auto">
            <a:xfrm>
              <a:off x="5277278" y="1054707"/>
              <a:ext cx="2400467" cy="1463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4625"/>
            <a:ext cx="4752975" cy="358775"/>
          </a:xfrm>
        </p:spPr>
        <p:txBody>
          <a:bodyPr/>
          <a:lstStyle>
            <a:lvl1pPr>
              <a:defRPr sz="1200"/>
            </a:lvl1pPr>
          </a:lstStyle>
          <a:p>
            <a:pPr algn="r">
              <a:defRPr/>
            </a:pPr>
            <a:r>
              <a:rPr lang="en-GB" dirty="0" smtClean="0"/>
              <a:t>© Jo’s Cervical Cancer Trust  2017</a:t>
            </a:r>
          </a:p>
        </p:txBody>
      </p:sp>
      <p:sp>
        <p:nvSpPr>
          <p:cNvPr id="32786" name="TextBox 40"/>
          <p:cNvSpPr txBox="1">
            <a:spLocks noChangeArrowheads="1"/>
          </p:cNvSpPr>
          <p:nvPr/>
        </p:nvSpPr>
        <p:spPr bwMode="auto">
          <a:xfrm>
            <a:off x="5993641" y="2329716"/>
            <a:ext cx="2736843" cy="523220"/>
          </a:xfrm>
          <a:prstGeom prst="rect">
            <a:avLst/>
          </a:prstGeom>
          <a:solidFill>
            <a:srgbClr val="EC008C">
              <a:alpha val="43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 b="1" dirty="0" smtClean="0">
                <a:solidFill>
                  <a:schemeClr val="bg1"/>
                </a:solidFill>
                <a:latin typeface="Calibri" pitchFamily="34" charset="0"/>
              </a:rPr>
              <a:t>Relevance</a:t>
            </a:r>
            <a:endParaRPr lang="en-GB" alt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/>
          <a:srcRect l="11664" r="3002"/>
          <a:stretch>
            <a:fillRect/>
          </a:stretch>
        </p:blipFill>
        <p:spPr bwMode="auto">
          <a:xfrm>
            <a:off x="3054145" y="2492896"/>
            <a:ext cx="1800200" cy="189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452777" y="6093296"/>
            <a:ext cx="5929533" cy="523220"/>
          </a:xfrm>
          <a:prstGeom prst="rect">
            <a:avLst/>
          </a:prstGeom>
          <a:solidFill>
            <a:srgbClr val="800080">
              <a:alpha val="41961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 b="1" dirty="0" smtClean="0">
                <a:solidFill>
                  <a:schemeClr val="bg1"/>
                </a:solidFill>
                <a:latin typeface="Calibri" pitchFamily="34" charset="0"/>
              </a:rPr>
              <a:t>Women from social deprived areas</a:t>
            </a:r>
            <a:endParaRPr lang="en-GB" alt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0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91512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Resources for women from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rgbClr val="FFFF00"/>
                </a:solidFill>
              </a:rPr>
              <a:t>BAME communities</a:t>
            </a:r>
            <a:br>
              <a:rPr lang="en-GB" dirty="0" smtClean="0">
                <a:solidFill>
                  <a:srgbClr val="FFFF00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www.jostrust.org.uk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0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391025" y="6499225"/>
            <a:ext cx="4752975" cy="358775"/>
          </a:xfrm>
          <a:ln/>
        </p:spPr>
        <p:txBody>
          <a:bodyPr/>
          <a:lstStyle>
            <a:lvl1pPr>
              <a:defRPr sz="1200"/>
            </a:lvl1pPr>
          </a:lstStyle>
          <a:p>
            <a:pPr algn="r">
              <a:defRPr/>
            </a:pPr>
            <a:r>
              <a:rPr lang="en-GB" dirty="0" smtClean="0"/>
              <a:t>© Jo’s Cervical Cancer Trust 2016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67544" y="159167"/>
            <a:ext cx="8291512" cy="1143000"/>
          </a:xfrm>
        </p:spPr>
        <p:txBody>
          <a:bodyPr/>
          <a:lstStyle/>
          <a:p>
            <a:r>
              <a:rPr lang="en-GB" sz="3600" dirty="0" smtClean="0">
                <a:solidFill>
                  <a:srgbClr val="F4008C"/>
                </a:solidFill>
                <a:latin typeface="Georgia" pitchFamily="18" charset="0"/>
              </a:rPr>
              <a:t>Ethnicity and its influence on screening</a:t>
            </a:r>
            <a:endParaRPr lang="en-GB" sz="3800" dirty="0">
              <a:solidFill>
                <a:srgbClr val="EC008C"/>
              </a:solidFill>
              <a:latin typeface="Georgia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68552" y="1310838"/>
            <a:ext cx="2699792" cy="2159164"/>
            <a:chOff x="5652120" y="4271525"/>
            <a:chExt cx="2699792" cy="2159164"/>
          </a:xfrm>
        </p:grpSpPr>
        <p:sp>
          <p:nvSpPr>
            <p:cNvPr id="32" name="Rectangle 31"/>
            <p:cNvSpPr/>
            <p:nvPr/>
          </p:nvSpPr>
          <p:spPr>
            <a:xfrm>
              <a:off x="5652120" y="5661248"/>
              <a:ext cx="2699792" cy="769441"/>
            </a:xfrm>
            <a:prstGeom prst="rect">
              <a:avLst/>
            </a:prstGeom>
            <a:solidFill>
              <a:srgbClr val="E2F3F6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en-GB" sz="2200" dirty="0" smtClean="0"/>
                <a:t>Socio-economic factors deprivation</a:t>
              </a:r>
              <a:endParaRPr lang="en-GB" sz="2200" dirty="0"/>
            </a:p>
          </p:txBody>
        </p:sp>
        <p:pic>
          <p:nvPicPr>
            <p:cNvPr id="1029" name="Picture 5" descr="C:\Users\Claire.Cohen\AppData\Local\Microsoft\Windows\Temporary Internet Files\Content.IE5\3OI0ASXP\geo_8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4271525"/>
              <a:ext cx="1547255" cy="1365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6037338" y="3501008"/>
            <a:ext cx="2727189" cy="2875381"/>
            <a:chOff x="6336704" y="2885751"/>
            <a:chExt cx="2727189" cy="2875381"/>
          </a:xfrm>
        </p:grpSpPr>
        <p:pic>
          <p:nvPicPr>
            <p:cNvPr id="1030" name="Picture 6" descr="J:\Jo's Trust\JCCT materials\JCCT materials current\Materials\Medical illustrations\Cervical screening illustration\Speculum and brush\Speculum and brush (magenta) 200 pix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8889" y="2885751"/>
              <a:ext cx="2665004" cy="2132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6336704" y="4653136"/>
              <a:ext cx="2699792" cy="1107996"/>
            </a:xfrm>
            <a:prstGeom prst="rect">
              <a:avLst/>
            </a:prstGeom>
            <a:solidFill>
              <a:srgbClr val="E2F3F6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en-GB" sz="2200" dirty="0" smtClean="0"/>
                <a:t>Informal data from local screening programmes</a:t>
              </a:r>
              <a:endParaRPr lang="en-GB" sz="2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62407" y="3984395"/>
            <a:ext cx="2232305" cy="2411679"/>
            <a:chOff x="3462407" y="4252199"/>
            <a:chExt cx="2232305" cy="241167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8297" y="4252199"/>
              <a:ext cx="2122006" cy="1269888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3462407" y="5555882"/>
              <a:ext cx="2232305" cy="1107996"/>
            </a:xfrm>
            <a:prstGeom prst="rect">
              <a:avLst/>
            </a:prstGeom>
            <a:solidFill>
              <a:srgbClr val="E2F3F6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FontTx/>
                <a:buNone/>
              </a:pPr>
              <a:r>
                <a:rPr lang="en-GB" sz="2200" dirty="0" smtClean="0"/>
                <a:t>English as a second language</a:t>
              </a:r>
              <a:endParaRPr lang="en-GB" sz="2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80743" y="1124744"/>
            <a:ext cx="2880320" cy="2345258"/>
            <a:chOff x="4093443" y="895107"/>
            <a:chExt cx="3168352" cy="2482673"/>
          </a:xfrm>
        </p:grpSpPr>
        <p:sp>
          <p:nvSpPr>
            <p:cNvPr id="20" name="Rectangle 19"/>
            <p:cNvSpPr/>
            <p:nvPr/>
          </p:nvSpPr>
          <p:spPr>
            <a:xfrm>
              <a:off x="4093443" y="2204864"/>
              <a:ext cx="3168352" cy="1172916"/>
            </a:xfrm>
            <a:prstGeom prst="rect">
              <a:avLst/>
            </a:prstGeom>
            <a:solidFill>
              <a:srgbClr val="E2F3F6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200" dirty="0" smtClean="0"/>
                <a:t>Understanding the role of screening</a:t>
              </a:r>
            </a:p>
            <a:p>
              <a:pPr algn="ctr"/>
              <a:r>
                <a:rPr lang="en-GB" sz="2200" dirty="0" smtClean="0"/>
                <a:t>You </a:t>
              </a:r>
              <a:r>
                <a:rPr lang="en-GB" sz="2200" dirty="0" err="1" smtClean="0"/>
                <a:t>Gov</a:t>
              </a:r>
              <a:r>
                <a:rPr lang="en-GB" sz="2200" dirty="0" smtClean="0"/>
                <a:t> survey </a:t>
              </a:r>
              <a:endParaRPr lang="en-GB" sz="2200" dirty="0"/>
            </a:p>
          </p:txBody>
        </p:sp>
        <p:pic>
          <p:nvPicPr>
            <p:cNvPr id="21" name="Picture 2" descr="C:\Users\Claire.Cohen\AppData\Local\Microsoft\Windows\Temporary Internet Files\Content.IE5\I89RXJ1N\clipart-illustration-orange-man-holding-question-mark[1]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3702" y="895107"/>
              <a:ext cx="1309757" cy="1309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79662" y="3847918"/>
            <a:ext cx="2562724" cy="2548156"/>
            <a:chOff x="579662" y="4115722"/>
            <a:chExt cx="2562724" cy="2548156"/>
          </a:xfrm>
        </p:grpSpPr>
        <p:grpSp>
          <p:nvGrpSpPr>
            <p:cNvPr id="8" name="Group 7"/>
            <p:cNvGrpSpPr/>
            <p:nvPr/>
          </p:nvGrpSpPr>
          <p:grpSpPr>
            <a:xfrm>
              <a:off x="579662" y="4115722"/>
              <a:ext cx="2562724" cy="2548156"/>
              <a:chOff x="535048" y="4077072"/>
              <a:chExt cx="2562724" cy="2548156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535048" y="5517232"/>
                <a:ext cx="2562724" cy="1107996"/>
              </a:xfrm>
              <a:prstGeom prst="rect">
                <a:avLst/>
              </a:prstGeom>
              <a:solidFill>
                <a:srgbClr val="E2F3F6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FontTx/>
                  <a:buNone/>
                </a:pPr>
                <a:r>
                  <a:rPr lang="en-GB" sz="2200" dirty="0" smtClean="0"/>
                  <a:t>Functional (LLN) and making sense and applying  </a:t>
                </a:r>
                <a:endParaRPr lang="en-GB" sz="2200" dirty="0"/>
              </a:p>
            </p:txBody>
          </p:sp>
          <p:pic>
            <p:nvPicPr>
              <p:cNvPr id="1028" name="Picture 4" descr="C:\Users\Claire.Cohen\AppData\Local\Microsoft\Windows\Temporary Internet Files\Content.IE5\I89RXJ1N\Literacy[1]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1983" y="4077072"/>
                <a:ext cx="1255672" cy="14324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1403648" y="4211796"/>
              <a:ext cx="1371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Health</a:t>
              </a:r>
              <a:endParaRPr lang="en-GB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8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78326"/>
            <a:ext cx="8363520" cy="561975"/>
          </a:xfrm>
        </p:spPr>
        <p:txBody>
          <a:bodyPr/>
          <a:lstStyle/>
          <a:p>
            <a:pPr algn="l" eaLnBrk="1" hangingPunct="1"/>
            <a:r>
              <a:rPr lang="en-GB" altLang="en-US" sz="4000" dirty="0" smtClean="0"/>
              <a:t>Ethnicity and cervical screening</a:t>
            </a:r>
            <a:endParaRPr lang="en-GB" altLang="en-US" sz="4000" dirty="0" smtClean="0">
              <a:solidFill>
                <a:srgbClr val="FFC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2461243"/>
            <a:ext cx="2952328" cy="442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8332" y="1340679"/>
            <a:ext cx="6315668" cy="5183945"/>
          </a:xfrm>
        </p:spPr>
        <p:txBody>
          <a:bodyPr/>
          <a:lstStyle/>
          <a:p>
            <a:pPr eaLnBrk="1" hangingPunct="1">
              <a:buClr>
                <a:srgbClr val="EC008C"/>
              </a:buClr>
            </a:pPr>
            <a:r>
              <a:rPr lang="en-GB" altLang="en-US" sz="2400" dirty="0" smtClean="0"/>
              <a:t>1/3</a:t>
            </a:r>
            <a:r>
              <a:rPr lang="en-GB" altLang="en-US" sz="2400" baseline="30000" dirty="0" smtClean="0"/>
              <a:t>rd</a:t>
            </a:r>
            <a:r>
              <a:rPr lang="en-GB" altLang="en-US" sz="2400" dirty="0" smtClean="0"/>
              <a:t> more </a:t>
            </a:r>
            <a:r>
              <a:rPr lang="en-GB" altLang="en-US" sz="2400" dirty="0" smtClean="0">
                <a:solidFill>
                  <a:srgbClr val="EC008C"/>
                </a:solidFill>
              </a:rPr>
              <a:t>BAME women </a:t>
            </a:r>
            <a:r>
              <a:rPr lang="en-GB" altLang="en-US" sz="2400" dirty="0" smtClean="0"/>
              <a:t>of screening age compared to white women said they had </a:t>
            </a:r>
            <a:r>
              <a:rPr lang="en-GB" altLang="en-US" sz="2400" b="1" dirty="0" smtClean="0"/>
              <a:t>never</a:t>
            </a:r>
            <a:r>
              <a:rPr lang="en-GB" altLang="en-US" sz="2400" dirty="0" smtClean="0"/>
              <a:t> attended a cervical screening appointment</a:t>
            </a:r>
          </a:p>
          <a:p>
            <a:pPr marL="0" indent="0" eaLnBrk="1" hangingPunct="1">
              <a:buClr>
                <a:srgbClr val="EC008C"/>
              </a:buClr>
              <a:buNone/>
            </a:pPr>
            <a:endParaRPr lang="en-GB" altLang="en-US" sz="2400" dirty="0" smtClean="0"/>
          </a:p>
          <a:p>
            <a:pPr eaLnBrk="1" hangingPunct="1">
              <a:buClr>
                <a:srgbClr val="EC008C"/>
              </a:buClr>
            </a:pPr>
            <a:r>
              <a:rPr lang="en-GB" altLang="en-US" sz="2400" dirty="0" smtClean="0"/>
              <a:t>Four times as many BAME women as white women said “</a:t>
            </a:r>
            <a:r>
              <a:rPr lang="en-GB" altLang="en-US" sz="2400" i="1" dirty="0" smtClean="0"/>
              <a:t>It did not seem relevant to me</a:t>
            </a:r>
            <a:r>
              <a:rPr lang="en-GB" altLang="en-US" sz="2400" dirty="0" smtClean="0"/>
              <a:t>”</a:t>
            </a:r>
          </a:p>
          <a:p>
            <a:pPr>
              <a:lnSpc>
                <a:spcPct val="80000"/>
              </a:lnSpc>
              <a:buClr>
                <a:srgbClr val="EC008C"/>
              </a:buClr>
            </a:pPr>
            <a:endParaRPr lang="en-GB" altLang="en-US" sz="2400" dirty="0" smtClean="0"/>
          </a:p>
          <a:p>
            <a:pPr>
              <a:lnSpc>
                <a:spcPct val="80000"/>
              </a:lnSpc>
              <a:buClr>
                <a:srgbClr val="EC008C"/>
              </a:buClr>
            </a:pPr>
            <a:r>
              <a:rPr lang="en-GB" altLang="en-US" sz="2400" dirty="0" smtClean="0"/>
              <a:t>Screening </a:t>
            </a:r>
            <a:r>
              <a:rPr lang="en-GB" altLang="en-US" sz="2400" dirty="0"/>
              <a:t>is a test to check cells from the cervix to find pre-cancerous abnormalities  </a:t>
            </a:r>
          </a:p>
          <a:p>
            <a:pPr lvl="1">
              <a:lnSpc>
                <a:spcPct val="80000"/>
              </a:lnSpc>
              <a:buClr>
                <a:srgbClr val="EC008C"/>
              </a:buClr>
            </a:pPr>
            <a:r>
              <a:rPr lang="en-GB" altLang="en-US" sz="2400" dirty="0"/>
              <a:t>91% white women agreed v 78% </a:t>
            </a:r>
            <a:r>
              <a:rPr lang="en-GB" altLang="en-US" sz="2400" dirty="0" smtClean="0"/>
              <a:t>BAME </a:t>
            </a:r>
            <a:r>
              <a:rPr lang="en-GB" altLang="en-US" sz="2400" dirty="0"/>
              <a:t>women</a:t>
            </a:r>
          </a:p>
          <a:p>
            <a:pPr lvl="1">
              <a:lnSpc>
                <a:spcPct val="80000"/>
              </a:lnSpc>
              <a:buClr>
                <a:srgbClr val="EC008C"/>
              </a:buClr>
            </a:pPr>
            <a:r>
              <a:rPr lang="en-GB" altLang="en-US" sz="2400" dirty="0"/>
              <a:t> Just </a:t>
            </a:r>
            <a:r>
              <a:rPr lang="en-GB" altLang="en-US" sz="2400" i="1" dirty="0"/>
              <a:t>70% Asian women</a:t>
            </a:r>
            <a:r>
              <a:rPr lang="en-GB" altLang="en-US" sz="2400" dirty="0"/>
              <a:t> </a:t>
            </a:r>
          </a:p>
          <a:p>
            <a:pPr marL="0" indent="0" eaLnBrk="1" hangingPunct="1">
              <a:buClr>
                <a:srgbClr val="EC008C"/>
              </a:buClr>
              <a:buNone/>
            </a:pPr>
            <a:endParaRPr lang="en-GB" altLang="en-US" sz="2400" dirty="0" smtClean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4625"/>
            <a:ext cx="4752975" cy="358775"/>
          </a:xfrm>
        </p:spPr>
        <p:txBody>
          <a:bodyPr/>
          <a:lstStyle>
            <a:lvl1pPr>
              <a:defRPr sz="1200"/>
            </a:lvl1pPr>
          </a:lstStyle>
          <a:p>
            <a:pPr algn="r">
              <a:defRPr/>
            </a:pPr>
            <a:r>
              <a:rPr lang="en-GB" dirty="0" smtClean="0"/>
              <a:t>© Jo’s Cervical Cancer Trust  2016</a:t>
            </a:r>
          </a:p>
        </p:txBody>
      </p:sp>
    </p:spTree>
    <p:extLst>
      <p:ext uri="{BB962C8B-B14F-4D97-AF65-F5344CB8AC3E}">
        <p14:creationId xmlns:p14="http://schemas.microsoft.com/office/powerpoint/2010/main" val="145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008C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3" descr="\\Vmfssrv01\jos_trust_data$\Jo's Trust\Videos\Information\Your guide to cervical screening - smear test\Images for promoting the film\guide-to-cervical-screening-video-thumbna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683" y="4346414"/>
            <a:ext cx="3160813" cy="174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283521" y="6598617"/>
            <a:ext cx="4752975" cy="358775"/>
          </a:xfrm>
        </p:spPr>
        <p:txBody>
          <a:bodyPr/>
          <a:lstStyle>
            <a:lvl1pPr>
              <a:defRPr sz="1200"/>
            </a:lvl1pPr>
          </a:lstStyle>
          <a:p>
            <a:pPr algn="r">
              <a:defRPr/>
            </a:pPr>
            <a:r>
              <a:rPr lang="en-GB" dirty="0" smtClean="0"/>
              <a:t>© Jo’s Cervical Cancer Trust  2016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07504" y="1222295"/>
            <a:ext cx="8928992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buClr>
                <a:srgbClr val="EC008C"/>
              </a:buClr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Collaboration with health literacy groups</a:t>
            </a:r>
          </a:p>
          <a:p>
            <a:pPr marL="1200150" lvl="1" indent="-457200" eaLnBrk="1" hangingPunct="1">
              <a:buFontTx/>
              <a:buChar char="-"/>
            </a:pPr>
            <a:r>
              <a:rPr lang="en-GB" altLang="en-US" sz="2800" dirty="0" smtClean="0"/>
              <a:t>Focus groups and 3 phases </a:t>
            </a:r>
          </a:p>
          <a:p>
            <a:pPr marL="457200" indent="-457200" eaLnBrk="1" hangingPunct="1">
              <a:buClr>
                <a:srgbClr val="EC008C"/>
              </a:buClr>
              <a:buFont typeface="Arial" panose="020B0604020202020204" pitchFamily="34" charset="0"/>
              <a:buChar char="•"/>
            </a:pPr>
            <a:endParaRPr lang="en-GB" altLang="en-US" sz="2800" dirty="0" smtClean="0"/>
          </a:p>
          <a:p>
            <a:pPr marL="457200" indent="-457200" eaLnBrk="1" hangingPunct="1">
              <a:buClr>
                <a:srgbClr val="EC008C"/>
              </a:buClr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Focus groups showed issues </a:t>
            </a:r>
            <a:br>
              <a:rPr lang="en-GB" altLang="en-US" sz="2800" dirty="0" smtClean="0"/>
            </a:br>
            <a:r>
              <a:rPr lang="en-GB" altLang="en-US" sz="2800" dirty="0" smtClean="0"/>
              <a:t>around understanding</a:t>
            </a:r>
          </a:p>
          <a:p>
            <a:pPr marL="457200" indent="-457200" eaLnBrk="1" hangingPunct="1">
              <a:buClr>
                <a:srgbClr val="EC008C"/>
              </a:buClr>
              <a:buFont typeface="Arial" panose="020B0604020202020204" pitchFamily="34" charset="0"/>
              <a:buChar char="•"/>
            </a:pPr>
            <a:endParaRPr lang="en-GB" altLang="en-US" sz="2800" dirty="0" smtClean="0"/>
          </a:p>
          <a:p>
            <a:pPr marL="457200" indent="-457200" eaLnBrk="1" hangingPunct="1">
              <a:buClr>
                <a:srgbClr val="EC008C"/>
              </a:buClr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Helped us sense check </a:t>
            </a:r>
            <a:br>
              <a:rPr lang="en-GB" altLang="en-US" sz="2800" dirty="0" smtClean="0"/>
            </a:br>
            <a:r>
              <a:rPr lang="en-GB" altLang="en-US" sz="2800" dirty="0" smtClean="0"/>
              <a:t>language &amp; images</a:t>
            </a:r>
          </a:p>
          <a:p>
            <a:pPr marL="457200" indent="-457200" eaLnBrk="1" hangingPunct="1">
              <a:buClr>
                <a:srgbClr val="EC008C"/>
              </a:buClr>
              <a:buFont typeface="Arial" panose="020B0604020202020204" pitchFamily="34" charset="0"/>
              <a:buChar char="•"/>
            </a:pPr>
            <a:endParaRPr lang="en-GB" altLang="en-US" sz="2800" dirty="0" smtClean="0"/>
          </a:p>
          <a:p>
            <a:pPr marL="457200" indent="-457200" eaLnBrk="1" hangingPunct="1">
              <a:buClr>
                <a:srgbClr val="EC008C"/>
              </a:buClr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Identified real women should </a:t>
            </a:r>
            <a:br>
              <a:rPr lang="en-GB" altLang="en-US" sz="2800" dirty="0" smtClean="0"/>
            </a:br>
            <a:r>
              <a:rPr lang="en-GB" altLang="en-US" sz="2800" dirty="0" smtClean="0"/>
              <a:t>feature in the resource </a:t>
            </a:r>
          </a:p>
          <a:p>
            <a:pPr marL="457200" indent="-457200" eaLnBrk="1" hangingPunct="1">
              <a:buFontTx/>
              <a:buChar char="-"/>
            </a:pPr>
            <a:endParaRPr lang="en-GB" altLang="en-US" sz="2600" dirty="0"/>
          </a:p>
        </p:txBody>
      </p:sp>
      <p:pic>
        <p:nvPicPr>
          <p:cNvPr id="15" name="Picture 5" descr="\\Vmfssrv01\jos_trust_data$\Jo's Trust\Videos\Information\Your guide to cervical screening - smear test\Images for promoting the film\image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683" y="2346366"/>
            <a:ext cx="3131101" cy="176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0" y="361652"/>
            <a:ext cx="8568952" cy="7778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EC008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EC008C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EC008C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EC008C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EC008C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EC008C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EC008C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EC008C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EC008C"/>
                </a:solidFill>
                <a:latin typeface="Georgia" pitchFamily="18" charset="0"/>
              </a:defRPr>
            </a:lvl9pPr>
          </a:lstStyle>
          <a:p>
            <a:pPr algn="l"/>
            <a:r>
              <a:rPr lang="en-GB" altLang="en-US" kern="0" dirty="0">
                <a:latin typeface="Georgia" panose="02040502050405020303" pitchFamily="18" charset="0"/>
              </a:rPr>
              <a:t>R</a:t>
            </a:r>
            <a:r>
              <a:rPr lang="en-GB" altLang="en-US" kern="0" dirty="0" smtClean="0">
                <a:latin typeface="Georgia" panose="02040502050405020303" pitchFamily="18" charset="0"/>
              </a:rPr>
              <a:t>esources BAME women wanted</a:t>
            </a:r>
            <a:endParaRPr lang="en-GB" altLang="en-US" kern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6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6632"/>
            <a:ext cx="8291512" cy="1143000"/>
          </a:xfrm>
        </p:spPr>
        <p:txBody>
          <a:bodyPr/>
          <a:lstStyle/>
          <a:p>
            <a:r>
              <a:rPr lang="en-GB" dirty="0" smtClean="0"/>
              <a:t>Your guide to cervical screening: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176"/>
            <a:ext cx="4618856" cy="5473824"/>
          </a:xfrm>
        </p:spPr>
        <p:txBody>
          <a:bodyPr/>
          <a:lstStyle/>
          <a:p>
            <a:pPr lvl="0">
              <a:buClr>
                <a:srgbClr val="EC008C"/>
              </a:buClr>
            </a:pPr>
            <a:r>
              <a:rPr lang="en-GB" sz="2400" dirty="0" smtClean="0"/>
              <a:t>Views to date:</a:t>
            </a:r>
          </a:p>
          <a:p>
            <a:pPr lvl="1">
              <a:buClr>
                <a:srgbClr val="EC008C"/>
              </a:buClr>
            </a:pPr>
            <a:r>
              <a:rPr lang="en-GB" sz="2000" dirty="0" smtClean="0"/>
              <a:t>Translations – 80,000</a:t>
            </a:r>
          </a:p>
          <a:p>
            <a:pPr lvl="1">
              <a:buClr>
                <a:srgbClr val="EC008C"/>
              </a:buClr>
            </a:pPr>
            <a:r>
              <a:rPr lang="en-GB" sz="2000" dirty="0" smtClean="0"/>
              <a:t>English – 34,000</a:t>
            </a:r>
          </a:p>
          <a:p>
            <a:pPr lvl="0">
              <a:buClr>
                <a:srgbClr val="EC008C"/>
              </a:buClr>
            </a:pPr>
            <a:endParaRPr lang="en-GB" sz="1000" dirty="0" smtClean="0"/>
          </a:p>
          <a:p>
            <a:pPr lvl="0">
              <a:buClr>
                <a:srgbClr val="EC008C"/>
              </a:buClr>
            </a:pPr>
            <a:r>
              <a:rPr lang="en-GB" sz="2400" dirty="0" smtClean="0"/>
              <a:t>Well received</a:t>
            </a:r>
          </a:p>
          <a:p>
            <a:pPr lvl="0">
              <a:buClr>
                <a:srgbClr val="EC008C"/>
              </a:buClr>
            </a:pPr>
            <a:endParaRPr lang="en-GB" sz="1000" dirty="0" smtClean="0"/>
          </a:p>
          <a:p>
            <a:pPr lvl="0">
              <a:buClr>
                <a:srgbClr val="EC008C"/>
              </a:buClr>
            </a:pPr>
            <a:r>
              <a:rPr lang="en-GB" sz="2400" dirty="0" smtClean="0"/>
              <a:t>Next steps = still new product</a:t>
            </a:r>
          </a:p>
          <a:p>
            <a:pPr lvl="1">
              <a:buClr>
                <a:srgbClr val="EC008C"/>
              </a:buClr>
            </a:pPr>
            <a:r>
              <a:rPr lang="en-GB" sz="2000" dirty="0"/>
              <a:t>l</a:t>
            </a:r>
            <a:r>
              <a:rPr lang="en-GB" sz="2000" dirty="0" smtClean="0"/>
              <a:t>earning</a:t>
            </a:r>
          </a:p>
          <a:p>
            <a:pPr lvl="1">
              <a:buClr>
                <a:srgbClr val="EC008C"/>
              </a:buClr>
            </a:pPr>
            <a:r>
              <a:rPr lang="en-GB" sz="2000" dirty="0" smtClean="0"/>
              <a:t>use as part of our outreach expansion</a:t>
            </a:r>
          </a:p>
          <a:p>
            <a:pPr lvl="0">
              <a:buClr>
                <a:srgbClr val="EC008C"/>
              </a:buClr>
            </a:pPr>
            <a:endParaRPr lang="en-GB" sz="1000" dirty="0"/>
          </a:p>
          <a:p>
            <a:pPr lvl="0">
              <a:buClr>
                <a:srgbClr val="EC008C"/>
              </a:buClr>
              <a:buFont typeface="Wingdings" panose="05000000000000000000" pitchFamily="2" charset="2"/>
              <a:buChar char="Ø"/>
            </a:pPr>
            <a:r>
              <a:rPr lang="en-GB" sz="2400" dirty="0" smtClean="0"/>
              <a:t>Evaluate</a:t>
            </a:r>
            <a:endParaRPr lang="en-GB" sz="2400" dirty="0"/>
          </a:p>
          <a:p>
            <a:pPr>
              <a:buClr>
                <a:srgbClr val="EC008C"/>
              </a:buClr>
            </a:pPr>
            <a:endParaRPr lang="en-GB" sz="2400" dirty="0" smtClean="0">
              <a:hlinkClick r:id="rId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t="2750" r="7812" b="13023"/>
          <a:stretch/>
        </p:blipFill>
        <p:spPr>
          <a:xfrm>
            <a:off x="4915567" y="4121088"/>
            <a:ext cx="3904905" cy="2320306"/>
          </a:xfrm>
          <a:prstGeom prst="rect">
            <a:avLst/>
          </a:prstGeom>
        </p:spPr>
      </p:pic>
      <p:pic>
        <p:nvPicPr>
          <p:cNvPr id="5" name="Picture 3" descr="J:\Jo's Trust\Videos\Information\Your guide to cervical screening - smear test\Images for promoting the film\image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" t="5571" r="6905" b="1876"/>
          <a:stretch/>
        </p:blipFill>
        <p:spPr bwMode="auto">
          <a:xfrm>
            <a:off x="5000625" y="1311210"/>
            <a:ext cx="3686175" cy="249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63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7516</TotalTime>
  <Words>821</Words>
  <Application>Microsoft Office PowerPoint</Application>
  <PresentationFormat>On-screen Show (4:3)</PresentationFormat>
  <Paragraphs>243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Georgia</vt:lpstr>
      <vt:lpstr>Times New Roman</vt:lpstr>
      <vt:lpstr>Wingdings</vt:lpstr>
      <vt:lpstr>Default Design</vt:lpstr>
      <vt:lpstr>PowerPoint Presentation</vt:lpstr>
      <vt:lpstr>The impact of cervical cancer</vt:lpstr>
      <vt:lpstr>PowerPoint Presentation</vt:lpstr>
      <vt:lpstr>PowerPoint Presentation</vt:lpstr>
      <vt:lpstr>Resources for women from BAME communities </vt:lpstr>
      <vt:lpstr>Ethnicity and its influence on screening</vt:lpstr>
      <vt:lpstr>Ethnicity and cervical screening</vt:lpstr>
      <vt:lpstr>PowerPoint Presentation</vt:lpstr>
      <vt:lpstr>Your guide to cervical screening: </vt:lpstr>
      <vt:lpstr>Producing resources for  women with a learning disability</vt:lpstr>
      <vt:lpstr>PowerPoint Presentation</vt:lpstr>
      <vt:lpstr> Smear Test Film – a partnership </vt:lpstr>
      <vt:lpstr>National </vt:lpstr>
      <vt:lpstr>Feedback </vt:lpstr>
      <vt:lpstr>Making the Easy Read guide</vt:lpstr>
      <vt:lpstr>Feedback </vt:lpstr>
      <vt:lpstr>Working with communities  to increase uptake </vt:lpstr>
      <vt:lpstr>Be Cervix Savvy Roadshow</vt:lpstr>
      <vt:lpstr>Where will we go? </vt:lpstr>
      <vt:lpstr>Where will we go? </vt:lpstr>
      <vt:lpstr>‘Beating Cancer: Ambition and Action’</vt:lpstr>
      <vt:lpstr>Glasgow Outreach Service</vt:lpstr>
      <vt:lpstr>PowerPoint Presentation</vt:lpstr>
    </vt:vector>
  </TitlesOfParts>
  <Company>Brunswick Group LLP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rsho1556</dc:creator>
  <cp:lastModifiedBy>Eileen McMillan</cp:lastModifiedBy>
  <cp:revision>353</cp:revision>
  <cp:lastPrinted>2016-04-13T17:58:15Z</cp:lastPrinted>
  <dcterms:created xsi:type="dcterms:W3CDTF">2010-01-19T11:34:50Z</dcterms:created>
  <dcterms:modified xsi:type="dcterms:W3CDTF">2017-03-17T12:34:41Z</dcterms:modified>
</cp:coreProperties>
</file>