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7109" autoAdjust="0"/>
  </p:normalViewPr>
  <p:slideViewPr>
    <p:cSldViewPr>
      <p:cViewPr varScale="1">
        <p:scale>
          <a:sx n="51" d="100"/>
          <a:sy n="51" d="100"/>
        </p:scale>
        <p:origin x="10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ukdc2012\companydata$\Health%20Promotion%20&amp;%20Training\Health%20Promotion\Health%20Promotion%20Events\Event%20recording\2016\Event%20recording%20logs%202016\Event%20recording%202016%20-%20Scotlan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ukdc2012\companydata$\Health%20Promotion%20&amp;%20Training\Health%20Promotion\Health%20Promotion%20Events\Event%20recording\2016\Awareness%20talk%20logs%202016\New%20Awareness%20Talk%20Evaluation%20Log%20Scotland%202016.v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ukdc2012\companydata$\Health%20Promotion%20&amp;%20Training\Health%20Promotion\Health%20Promotion%20Events\Event%20recording\2016\Awareness%20talk%20logs%202016\New%20Awareness%20Talk%20Evaluation%20Log%20Scotland%202016.v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81831437736952E-2"/>
          <c:y val="0.13210116830385046"/>
          <c:w val="0.81139970350928359"/>
          <c:h val="0.6740711313813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'Target Groups'!$B$13</c:f>
              <c:strCache>
                <c:ptCount val="1"/>
                <c:pt idx="0">
                  <c:v>People reached</c:v>
                </c:pt>
              </c:strCache>
            </c:strRef>
          </c:tx>
          <c:invertIfNegative val="0"/>
          <c:cat>
            <c:strRef>
              <c:f>'Target Groups'!$A$14:$A$20</c:f>
              <c:strCache>
                <c:ptCount val="7"/>
                <c:pt idx="0">
                  <c:v>Workplace</c:v>
                </c:pt>
                <c:pt idx="1">
                  <c:v>Community</c:v>
                </c:pt>
                <c:pt idx="2">
                  <c:v>BME</c:v>
                </c:pt>
                <c:pt idx="3">
                  <c:v>Learning Disability</c:v>
                </c:pt>
                <c:pt idx="4">
                  <c:v>Medical Practice</c:v>
                </c:pt>
                <c:pt idx="5">
                  <c:v>HCP Training</c:v>
                </c:pt>
                <c:pt idx="6">
                  <c:v>Men's Group</c:v>
                </c:pt>
              </c:strCache>
            </c:strRef>
          </c:cat>
          <c:val>
            <c:numRef>
              <c:f>'Target Groups'!$B$14:$B$20</c:f>
              <c:numCache>
                <c:formatCode>General</c:formatCode>
                <c:ptCount val="7"/>
                <c:pt idx="0">
                  <c:v>527</c:v>
                </c:pt>
                <c:pt idx="1">
                  <c:v>745</c:v>
                </c:pt>
                <c:pt idx="2">
                  <c:v>46</c:v>
                </c:pt>
                <c:pt idx="3">
                  <c:v>137</c:v>
                </c:pt>
                <c:pt idx="4">
                  <c:v>15</c:v>
                </c:pt>
                <c:pt idx="5">
                  <c:v>53</c:v>
                </c:pt>
                <c:pt idx="6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5928"/>
        <c:axId val="1743576"/>
      </c:barChart>
      <c:catAx>
        <c:axId val="1745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43576"/>
        <c:crosses val="autoZero"/>
        <c:auto val="1"/>
        <c:lblAlgn val="ctr"/>
        <c:lblOffset val="100"/>
        <c:noMultiLvlLbl val="0"/>
      </c:catAx>
      <c:valAx>
        <c:axId val="1743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745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FF"/>
            </a:solidFill>
          </c:spPr>
          <c:invertIfNegative val="0"/>
          <c:cat>
            <c:strRef>
              <c:f>GRAPHS!$BO$4:$BR$4</c:f>
              <c:strCache>
                <c:ptCount val="4"/>
                <c:pt idx="0">
                  <c:v>MORE AWARE
YES                   </c:v>
                </c:pt>
                <c:pt idx="1">
                  <c:v>GO TO SEE GP
YES                   </c:v>
                </c:pt>
                <c:pt idx="2">
                  <c:v>DO SCREENING
YES                   </c:v>
                </c:pt>
                <c:pt idx="3">
                  <c:v>TALK TO FAM &amp; FRIENDS
YES                   </c:v>
                </c:pt>
              </c:strCache>
            </c:strRef>
          </c:cat>
          <c:val>
            <c:numRef>
              <c:f>GRAPHS!$BO$5:$BR$5</c:f>
              <c:numCache>
                <c:formatCode>0%</c:formatCode>
                <c:ptCount val="4"/>
                <c:pt idx="0">
                  <c:v>0.96606574761399788</c:v>
                </c:pt>
                <c:pt idx="1">
                  <c:v>0.9342523860021209</c:v>
                </c:pt>
                <c:pt idx="2">
                  <c:v>0.89819724284199365</c:v>
                </c:pt>
                <c:pt idx="3">
                  <c:v>0.88123011664899253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440"/>
        <c:axId val="1747496"/>
      </c:barChart>
      <c:catAx>
        <c:axId val="1740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7496"/>
        <c:crosses val="autoZero"/>
        <c:auto val="1"/>
        <c:lblAlgn val="ctr"/>
        <c:lblOffset val="100"/>
        <c:noMultiLvlLbl val="0"/>
      </c:catAx>
      <c:valAx>
        <c:axId val="1747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40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cat>
            <c:strRef>
              <c:f>GRAPHS!$BT$4:$BX$4</c:f>
              <c:strCache>
                <c:ptCount val="5"/>
                <c:pt idx="0">
                  <c:v>LESS RED MEAT</c:v>
                </c:pt>
                <c:pt idx="1">
                  <c:v>MORE F&amp;V</c:v>
                </c:pt>
                <c:pt idx="2">
                  <c:v>STOP SMOKING</c:v>
                </c:pt>
                <c:pt idx="3">
                  <c:v>DON'T SMOKE</c:v>
                </c:pt>
                <c:pt idx="4">
                  <c:v>MORE ACTIVE</c:v>
                </c:pt>
              </c:strCache>
            </c:strRef>
          </c:cat>
          <c:val>
            <c:numRef>
              <c:f>GRAPHS!$BT$5:$BX$5</c:f>
              <c:numCache>
                <c:formatCode>0%</c:formatCode>
                <c:ptCount val="5"/>
                <c:pt idx="0">
                  <c:v>0.61611876988335101</c:v>
                </c:pt>
                <c:pt idx="1">
                  <c:v>0.72216330858960764</c:v>
                </c:pt>
                <c:pt idx="2">
                  <c:v>0.10498409331919406</c:v>
                </c:pt>
                <c:pt idx="3">
                  <c:v>0.48250265111346763</c:v>
                </c:pt>
                <c:pt idx="4">
                  <c:v>0.65323435843054078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3184"/>
        <c:axId val="1747888"/>
      </c:barChart>
      <c:catAx>
        <c:axId val="174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47888"/>
        <c:crosses val="autoZero"/>
        <c:auto val="1"/>
        <c:lblAlgn val="ctr"/>
        <c:lblOffset val="100"/>
        <c:noMultiLvlLbl val="0"/>
      </c:catAx>
      <c:valAx>
        <c:axId val="17478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43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9CD33-8EE0-4526-9412-F754D7A572DC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B9DD9-6AAC-40D8-A741-B0EC379B2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4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DD9-6AAC-40D8-A741-B0EC379B24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7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DD9-6AAC-40D8-A741-B0EC379B244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4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DD9-6AAC-40D8-A741-B0EC379B244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DD9-6AAC-40D8-A741-B0EC379B244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57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DD9-6AAC-40D8-A741-B0EC379B244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DD9-6AAC-40D8-A741-B0EC379B244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DD9-6AAC-40D8-A741-B0EC379B244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33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DD9-6AAC-40D8-A741-B0EC379B244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17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9DD9-6AAC-40D8-A741-B0EC379B244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0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6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8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46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9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8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3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6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0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2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9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E750-4C39-436C-B338-C887A37C877F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964A9-58F2-4C5D-A132-A66C33E98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7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Raising Awareness of Bowel Screening in the Workplace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Emma Anderson</a:t>
            </a:r>
          </a:p>
          <a:p>
            <a:r>
              <a:rPr lang="en-GB" dirty="0" smtClean="0"/>
              <a:t>Head of Scotland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Evbcuik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Evaluation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19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3 months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81 responses</a:t>
            </a:r>
          </a:p>
          <a:p>
            <a:r>
              <a:rPr lang="en-GB" dirty="0" smtClean="0"/>
              <a:t>7 spoke to HCP</a:t>
            </a:r>
          </a:p>
          <a:p>
            <a:r>
              <a:rPr lang="en-GB" dirty="0" smtClean="0"/>
              <a:t>4 underwent further tests</a:t>
            </a:r>
          </a:p>
          <a:p>
            <a:r>
              <a:rPr lang="en-GB" dirty="0" smtClean="0"/>
              <a:t>27 took part in screening</a:t>
            </a:r>
          </a:p>
          <a:p>
            <a:r>
              <a:rPr lang="en-GB" dirty="0" smtClean="0"/>
              <a:t>1 had a positive result</a:t>
            </a:r>
          </a:p>
          <a:p>
            <a:r>
              <a:rPr lang="en-GB" dirty="0" smtClean="0"/>
              <a:t>44/81 spoke to 177 </a:t>
            </a:r>
          </a:p>
          <a:p>
            <a:r>
              <a:rPr lang="en-GB" dirty="0" smtClean="0"/>
              <a:t>4/177 spoke to HCP</a:t>
            </a:r>
          </a:p>
          <a:p>
            <a:r>
              <a:rPr lang="en-GB" dirty="0" smtClean="0"/>
              <a:t>55 reported making positive bowel health changes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28322" y="1826822"/>
            <a:ext cx="3816424" cy="1368152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After hearing the talk, I took the test. I am glad I did it put my mind at rest.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827584" y="1826822"/>
            <a:ext cx="2520280" cy="2088232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Didn’t know bowel cancer was so common, I will do my test now.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3049690" y="3915054"/>
            <a:ext cx="5295056" cy="1944216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Very impressed by both the standard and level of information, the speaker quickly put us at ease with a potentially embarrassing topic. Very important.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4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4937" y="279161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Thank you for listening.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Any questions?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Emma Anderson</a:t>
            </a:r>
          </a:p>
          <a:p>
            <a:pPr marL="0" indent="0">
              <a:buNone/>
            </a:pPr>
            <a:r>
              <a:rPr lang="en-GB" dirty="0" smtClean="0"/>
              <a:t>@</a:t>
            </a:r>
            <a:r>
              <a:rPr lang="en-GB" dirty="0" err="1" smtClean="0"/>
              <a:t>Evbcuik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Scotadmin@bowelcanceruk.org.uk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Support and enable research.</a:t>
            </a:r>
          </a:p>
          <a:p>
            <a:r>
              <a:rPr lang="en-GB" dirty="0" smtClean="0"/>
              <a:t>Campaign for early diagnosis and best treatment and care for all those affected by the disease</a:t>
            </a:r>
          </a:p>
          <a:p>
            <a:r>
              <a:rPr lang="en-GB" dirty="0" smtClean="0"/>
              <a:t>Educate patients, public and health care professionals about bowel cancer.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194765" y="3858594"/>
            <a:ext cx="242316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8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Public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17285" cy="45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Volunteers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18" y="1600200"/>
            <a:ext cx="4010963" cy="4525963"/>
          </a:xfrm>
        </p:spPr>
      </p:pic>
    </p:spTree>
    <p:extLst>
      <p:ext uri="{BB962C8B-B14F-4D97-AF65-F5344CB8AC3E}">
        <p14:creationId xmlns:p14="http://schemas.microsoft.com/office/powerpoint/2010/main" val="19314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Where?</a:t>
            </a:r>
            <a:endParaRPr lang="en-GB" dirty="0"/>
          </a:p>
        </p:txBody>
      </p:sp>
      <p:pic>
        <p:nvPicPr>
          <p:cNvPr id="3074" name="Picture 2" descr="T:\Health Promotion &amp; Training\Volunteers\Map of volunteers U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48" y="1600200"/>
            <a:ext cx="40625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Symptoms</a:t>
            </a:r>
          </a:p>
          <a:p>
            <a:r>
              <a:rPr lang="en-GB" dirty="0" smtClean="0"/>
              <a:t>Risks</a:t>
            </a:r>
          </a:p>
          <a:p>
            <a:r>
              <a:rPr lang="en-GB" dirty="0" smtClean="0"/>
              <a:t>Screening</a:t>
            </a:r>
          </a:p>
          <a:p>
            <a:r>
              <a:rPr lang="en-GB" dirty="0" smtClean="0"/>
              <a:t>Further contact information</a:t>
            </a:r>
          </a:p>
          <a:p>
            <a:r>
              <a:rPr lang="en-GB" dirty="0" smtClean="0"/>
              <a:t>45mins total</a:t>
            </a:r>
          </a:p>
          <a:p>
            <a:r>
              <a:rPr lang="en-GB" dirty="0" smtClean="0"/>
              <a:t>Short evaluation form to end</a:t>
            </a:r>
          </a:p>
          <a:p>
            <a:r>
              <a:rPr lang="en-GB" dirty="0" smtClean="0"/>
              <a:t>Three month follow up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Collaboration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Target</a:t>
            </a:r>
          </a:p>
          <a:p>
            <a:r>
              <a:rPr lang="en-GB" dirty="0" smtClean="0"/>
              <a:t>Contact</a:t>
            </a:r>
          </a:p>
          <a:p>
            <a:r>
              <a:rPr lang="en-GB" dirty="0" smtClean="0"/>
              <a:t>Plan intervention</a:t>
            </a:r>
          </a:p>
          <a:p>
            <a:r>
              <a:rPr lang="en-GB" dirty="0" smtClean="0"/>
              <a:t>Organise</a:t>
            </a:r>
          </a:p>
          <a:p>
            <a:r>
              <a:rPr lang="en-GB" dirty="0" smtClean="0"/>
              <a:t>Evaluate</a:t>
            </a:r>
          </a:p>
          <a:p>
            <a:r>
              <a:rPr lang="en-GB" dirty="0" smtClean="0"/>
              <a:t>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75" y="1600200"/>
            <a:ext cx="31924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2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Evaluation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3607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Down Arrow 9"/>
          <p:cNvSpPr/>
          <p:nvPr/>
        </p:nvSpPr>
        <p:spPr>
          <a:xfrm>
            <a:off x="1331640" y="134076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1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Evaluation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593592" cy="1237488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90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207</Words>
  <Application>Microsoft Office PowerPoint</Application>
  <PresentationFormat>On-screen Show (4:3)</PresentationFormat>
  <Paragraphs>63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Raising Awareness of Bowel Screening in the Workplace</vt:lpstr>
      <vt:lpstr>Us</vt:lpstr>
      <vt:lpstr>Public</vt:lpstr>
      <vt:lpstr>Volunteers</vt:lpstr>
      <vt:lpstr>Where?</vt:lpstr>
      <vt:lpstr>Presentation</vt:lpstr>
      <vt:lpstr>Collaboration</vt:lpstr>
      <vt:lpstr>Evaluation</vt:lpstr>
      <vt:lpstr>Evaluation</vt:lpstr>
      <vt:lpstr>Evaluation</vt:lpstr>
      <vt:lpstr>3 months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Awareness of Bowel Screening in the Workplace</dc:title>
  <dc:creator>emma.brooks</dc:creator>
  <cp:lastModifiedBy>Eileen McMillan</cp:lastModifiedBy>
  <cp:revision>21</cp:revision>
  <dcterms:created xsi:type="dcterms:W3CDTF">2017-03-13T10:04:24Z</dcterms:created>
  <dcterms:modified xsi:type="dcterms:W3CDTF">2017-03-17T12:36:12Z</dcterms:modified>
</cp:coreProperties>
</file>