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84" r:id="rId3"/>
    <p:sldId id="286" r:id="rId4"/>
    <p:sldId id="281" r:id="rId5"/>
    <p:sldId id="282" r:id="rId6"/>
    <p:sldId id="272" r:id="rId7"/>
    <p:sldId id="287" r:id="rId8"/>
    <p:sldId id="288" r:id="rId9"/>
    <p:sldId id="289" r:id="rId10"/>
    <p:sldId id="294" r:id="rId11"/>
    <p:sldId id="290" r:id="rId12"/>
    <p:sldId id="291" r:id="rId13"/>
    <p:sldId id="292" r:id="rId14"/>
    <p:sldId id="277" r:id="rId15"/>
    <p:sldId id="276" r:id="rId16"/>
    <p:sldId id="275" r:id="rId17"/>
    <p:sldId id="274" r:id="rId18"/>
    <p:sldId id="297" r:id="rId19"/>
    <p:sldId id="293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4B561-0662-4102-9197-3B38C150C028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2D94D-F5C5-4593-ABE3-9B2C7F7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2D295-22C8-4A7F-92CA-0F23143F34CA}" type="slidenum">
              <a:rPr lang="en-GB" smtClean="0">
                <a:latin typeface="Times" pitchFamily="18" charset="0"/>
                <a:cs typeface="Arial" charset="0"/>
              </a:rPr>
              <a:pPr/>
              <a:t>4</a:t>
            </a:fld>
            <a:endParaRPr lang="en-GB" smtClean="0">
              <a:latin typeface="Times" pitchFamily="18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3" y="4343145"/>
            <a:ext cx="5483837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030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B785-03CD-4EDC-9404-C70FAF5D80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3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B22BA-9524-41A6-AFB6-301E24FB94A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01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2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7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8136" y="6350023"/>
            <a:ext cx="2133600" cy="365125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EF51CA38-317A-4313-9DFB-61819B0C1A22}" type="datetimeFigureOut">
              <a:rPr lang="en-US" smtClean="0"/>
              <a:pPr/>
              <a:t>3/20/2017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02" y="6356352"/>
            <a:ext cx="2895600" cy="365125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00826" y="6356352"/>
            <a:ext cx="2133600" cy="365125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DFE77E1D-51C5-4455-A31E-D63BC8D987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427489"/>
            <a:ext cx="8208124" cy="832838"/>
          </a:xfrm>
          <a:noFill/>
        </p:spPr>
        <p:txBody>
          <a:bodyPr lIns="0" tIns="0" rIns="0" bIns="0" anchor="b" anchorCtr="0">
            <a:normAutofit/>
          </a:bodyPr>
          <a:lstStyle>
            <a:lvl1pPr algn="l">
              <a:defRPr sz="2800">
                <a:solidFill>
                  <a:schemeClr val="accent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4"/>
          </p:nvPr>
        </p:nvSpPr>
        <p:spPr>
          <a:xfrm>
            <a:off x="428625" y="1428737"/>
            <a:ext cx="8215313" cy="4857764"/>
          </a:xfrm>
        </p:spPr>
        <p:txBody>
          <a:bodyPr lIns="0" tIns="0" rIns="0" bIns="0"/>
          <a:lstStyle>
            <a:lvl1pPr marL="357188" indent="-357188">
              <a:buClr>
                <a:srgbClr val="7F236E"/>
              </a:buClr>
              <a:defRPr/>
            </a:lvl1pPr>
            <a:lvl2pPr marL="714375" indent="-357188">
              <a:buClr>
                <a:srgbClr val="7F236E"/>
              </a:buClr>
              <a:tabLst/>
              <a:defRPr sz="2200"/>
            </a:lvl2pPr>
            <a:lvl3pPr marL="1071563" indent="-357188">
              <a:buClr>
                <a:srgbClr val="7F236E"/>
              </a:buClr>
              <a:defRPr/>
            </a:lvl3pPr>
            <a:lvl4pPr marL="1438275" indent="-366713">
              <a:buClr>
                <a:srgbClr val="7F236E"/>
              </a:buClr>
              <a:defRPr/>
            </a:lvl4pPr>
            <a:lvl5pPr marL="1795463" indent="-357188">
              <a:buClr>
                <a:srgbClr val="7F236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2" y="1055428"/>
            <a:ext cx="9122408" cy="516184"/>
            <a:chOff x="10796" y="1055428"/>
            <a:chExt cx="9122408" cy="516184"/>
          </a:xfrm>
        </p:grpSpPr>
        <p:pic>
          <p:nvPicPr>
            <p:cNvPr id="9" name="Picture 8" descr="ppt_inner2.png"/>
            <p:cNvPicPr>
              <a:picLocks noChangeAspect="1"/>
            </p:cNvPicPr>
            <p:nvPr userDrawn="1"/>
          </p:nvPicPr>
          <p:blipFill>
            <a:blip r:embed="rId2" cstate="print"/>
            <a:srcRect l="2420"/>
            <a:stretch>
              <a:fillRect/>
            </a:stretch>
          </p:blipFill>
          <p:spPr>
            <a:xfrm>
              <a:off x="10796" y="1055428"/>
              <a:ext cx="9122408" cy="516184"/>
            </a:xfrm>
            <a:prstGeom prst="rect">
              <a:avLst/>
            </a:prstGeom>
            <a:effectLst/>
          </p:spPr>
        </p:pic>
        <p:pic>
          <p:nvPicPr>
            <p:cNvPr id="11" name="Picture 10" descr="ppt_inner2.png"/>
            <p:cNvPicPr>
              <a:picLocks noChangeAspect="1"/>
            </p:cNvPicPr>
            <p:nvPr userDrawn="1"/>
          </p:nvPicPr>
          <p:blipFill>
            <a:blip r:embed="rId2" cstate="print"/>
            <a:srcRect l="2420"/>
            <a:stretch>
              <a:fillRect/>
            </a:stretch>
          </p:blipFill>
          <p:spPr>
            <a:xfrm>
              <a:off x="10796" y="1055428"/>
              <a:ext cx="9122408" cy="516184"/>
            </a:xfrm>
            <a:prstGeom prst="rect">
              <a:avLst/>
            </a:prstGeom>
            <a:effectLst/>
          </p:spPr>
        </p:pic>
        <p:pic>
          <p:nvPicPr>
            <p:cNvPr id="12" name="Picture 11" descr="ppt_inner2.png"/>
            <p:cNvPicPr>
              <a:picLocks noChangeAspect="1"/>
            </p:cNvPicPr>
            <p:nvPr userDrawn="1"/>
          </p:nvPicPr>
          <p:blipFill>
            <a:blip r:embed="rId2" cstate="print"/>
            <a:srcRect l="2420"/>
            <a:stretch>
              <a:fillRect/>
            </a:stretch>
          </p:blipFill>
          <p:spPr>
            <a:xfrm>
              <a:off x="10796" y="1055428"/>
              <a:ext cx="9122408" cy="51618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55037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6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4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4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4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1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3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4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F8A1-AF0D-4DF5-870E-B05D53559956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B499-E948-4939-8F3B-EE0207A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4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hristine.Campbell@ed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Dr Christine Campbell, University of </a:t>
            </a:r>
            <a:r>
              <a:rPr lang="en-GB" sz="2800" dirty="0" smtClean="0">
                <a:solidFill>
                  <a:schemeClr val="tx1"/>
                </a:solidFill>
              </a:rPr>
              <a:t>Edinburgh</a:t>
            </a:r>
          </a:p>
          <a:p>
            <a:r>
              <a:rPr lang="en-GB" sz="2800" dirty="0" smtClean="0">
                <a:solidFill>
                  <a:schemeClr val="tx1"/>
                </a:solidFill>
                <a:hlinkClick r:id="rId2"/>
              </a:rPr>
              <a:t>Christine.Campbell@ed.ac.uk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Screening and Inequalities Event</a:t>
            </a:r>
          </a:p>
          <a:p>
            <a:r>
              <a:rPr lang="en-GB" dirty="0">
                <a:solidFill>
                  <a:schemeClr val="tx1"/>
                </a:solidFill>
              </a:rPr>
              <a:t>March 14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2017</a:t>
            </a:r>
          </a:p>
          <a:p>
            <a:endParaRPr lang="en-GB" dirty="0"/>
          </a:p>
        </p:txBody>
      </p:sp>
      <p:sp>
        <p:nvSpPr>
          <p:cNvPr id="4" name="Title 23"/>
          <p:cNvSpPr txBox="1">
            <a:spLocks noGrp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Data/Uptake </a:t>
            </a:r>
            <a:r>
              <a:rPr lang="en-GB" sz="2800" dirty="0"/>
              <a:t>issues specific to screening: Improving reach of our screening programmes – what we know and what we don’t know</a:t>
            </a:r>
            <a:r>
              <a:rPr lang="en-GB" sz="2800" dirty="0" smtClean="0"/>
              <a:t>’</a:t>
            </a:r>
          </a:p>
          <a:p>
            <a:endParaRPr lang="en-GB" sz="2800" baseline="0" dirty="0">
              <a:latin typeface="Calibri Bold" charset="0"/>
            </a:endParaRPr>
          </a:p>
        </p:txBody>
      </p:sp>
      <p:pic>
        <p:nvPicPr>
          <p:cNvPr id="5" name="Picture 1" descr="UL for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0340"/>
            <a:ext cx="967639" cy="82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NHS-SCOT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7166" r="6946" b="7086"/>
          <a:stretch>
            <a:fillRect/>
          </a:stretch>
        </p:blipFill>
        <p:spPr bwMode="auto">
          <a:xfrm>
            <a:off x="2339752" y="5855227"/>
            <a:ext cx="884880" cy="8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22963" r="42084" b="58517"/>
          <a:stretch>
            <a:fillRect/>
          </a:stretch>
        </p:blipFill>
        <p:spPr bwMode="auto">
          <a:xfrm>
            <a:off x="4752641" y="5923044"/>
            <a:ext cx="1987199" cy="6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SO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76" y="5920340"/>
            <a:ext cx="1846981" cy="82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05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/>
          </a:bodyPr>
          <a:lstStyle/>
          <a:p>
            <a:r>
              <a:rPr lang="en-GB" sz="2600" dirty="0"/>
              <a:t>Understanding uptake patterns – learning from the literature </a:t>
            </a:r>
            <a:r>
              <a:rPr lang="en-GB" sz="2600" dirty="0" smtClean="0"/>
              <a:t>(2)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Qualitative work among three South Asian faith communities in England highlighted common barriers: limitations of written English or any written communication; reliance on younger family members; low awareness of colorectal cancer and screening; difficulties associated with faeces (Palmer et  al 2015)</a:t>
            </a:r>
          </a:p>
          <a:p>
            <a:endParaRPr lang="en-GB" sz="2400" dirty="0" smtClean="0"/>
          </a:p>
          <a:p>
            <a:r>
              <a:rPr lang="en-GB" sz="2400" dirty="0" smtClean="0"/>
              <a:t>Focus groups with ethnic minority groups found limited awareness of screening, anxiety about the invasiveness of the test, the bowel preparation and fear of a cancer diagnosis (Austin et al 2009)</a:t>
            </a:r>
          </a:p>
          <a:p>
            <a:endParaRPr lang="en-GB" sz="2400" dirty="0"/>
          </a:p>
          <a:p>
            <a:r>
              <a:rPr lang="en-GB" sz="2400" dirty="0" smtClean="0"/>
              <a:t>Similar lack of awareness of screening, lack of understanding of screening terms, emotional, practical and low perceived risk found wrt cervical cancer (Marlow et al 2015)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86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Improving </a:t>
            </a:r>
            <a:r>
              <a:rPr lang="en-GB" sz="3600" dirty="0" smtClean="0"/>
              <a:t>the reach </a:t>
            </a:r>
            <a:r>
              <a:rPr lang="en-GB" sz="3600" dirty="0"/>
              <a:t>of our screening programmes- what we know and don’t know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70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Review of some recent </a:t>
            </a:r>
            <a:r>
              <a:rPr lang="en-GB" dirty="0" smtClean="0"/>
              <a:t>evidence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From the DH Policy Unit in England</a:t>
            </a:r>
          </a:p>
          <a:p>
            <a:r>
              <a:rPr lang="en-GB" sz="2400" dirty="0" smtClean="0"/>
              <a:t>Reviewed evidence from 68 research papers</a:t>
            </a:r>
          </a:p>
          <a:p>
            <a:r>
              <a:rPr lang="en-GB" sz="2400" dirty="0" smtClean="0"/>
              <a:t>Interventions which consistently improved participation in screening:</a:t>
            </a:r>
          </a:p>
          <a:p>
            <a:pPr lvl="1"/>
            <a:r>
              <a:rPr lang="en-GB" sz="2400" dirty="0" smtClean="0"/>
              <a:t>Pre-screening reminders (</a:t>
            </a:r>
            <a:r>
              <a:rPr lang="en-GB" sz="2400" i="1" dirty="0" smtClean="0"/>
              <a:t>consistent with Libby et al 2011</a:t>
            </a:r>
            <a:r>
              <a:rPr lang="en-GB" sz="2400" dirty="0" smtClean="0"/>
              <a:t>)</a:t>
            </a:r>
          </a:p>
          <a:p>
            <a:pPr lvl="1"/>
            <a:r>
              <a:rPr lang="en-GB" sz="2400" dirty="0" smtClean="0"/>
              <a:t>General practice endorsement</a:t>
            </a:r>
          </a:p>
          <a:p>
            <a:pPr lvl="1"/>
            <a:r>
              <a:rPr lang="en-GB" sz="2400" dirty="0" smtClean="0"/>
              <a:t>Personalised reminders to non-respondents</a:t>
            </a:r>
          </a:p>
          <a:p>
            <a:pPr lvl="1"/>
            <a:r>
              <a:rPr lang="en-GB" sz="2400" dirty="0" smtClean="0"/>
              <a:t>More acceptable screening tests</a:t>
            </a:r>
          </a:p>
          <a:p>
            <a:endParaRPr lang="en-GB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07" y="4702712"/>
            <a:ext cx="5731743" cy="19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46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Review of some recent evidence </a:t>
            </a:r>
            <a:r>
              <a:rPr lang="en-GB" dirty="0" smtClean="0"/>
              <a:t>(2)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4" y="1340768"/>
            <a:ext cx="8146016" cy="4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309320"/>
            <a:ext cx="425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Browers</a:t>
            </a:r>
            <a:r>
              <a:rPr lang="en-GB" i="1" dirty="0" smtClean="0"/>
              <a:t> et al Implementation Science 2011</a:t>
            </a:r>
            <a:endParaRPr lang="en-GB" i="1" dirty="0"/>
          </a:p>
        </p:txBody>
      </p:sp>
      <p:sp>
        <p:nvSpPr>
          <p:cNvPr id="5" name="Rectangle 4"/>
          <p:cNvSpPr/>
          <p:nvPr/>
        </p:nvSpPr>
        <p:spPr>
          <a:xfrm>
            <a:off x="611560" y="2204864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9552" y="2780928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1560" y="3789040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1560" y="3212976"/>
            <a:ext cx="13045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1560" y="5013176"/>
            <a:ext cx="19826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5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Screening: what is the role of primary care?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19872" y="3356992"/>
            <a:ext cx="2376264" cy="17281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Primary Care &amp; </a:t>
            </a:r>
            <a:r>
              <a:rPr lang="en-GB" dirty="0"/>
              <a:t>C</a:t>
            </a:r>
            <a:r>
              <a:rPr lang="en-GB" dirty="0" smtClean="0"/>
              <a:t>ancer Screening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7056276" y="4077071"/>
            <a:ext cx="1980220" cy="1463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Reassurance and support after positive result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467544" y="3098498"/>
            <a:ext cx="2448272" cy="1410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Engagement with and advocacy for local communities</a:t>
            </a:r>
            <a:endParaRPr lang="en-GB" sz="1600" dirty="0"/>
          </a:p>
        </p:txBody>
      </p:sp>
      <p:sp>
        <p:nvSpPr>
          <p:cNvPr id="9" name="Oval 8"/>
          <p:cNvSpPr/>
          <p:nvPr/>
        </p:nvSpPr>
        <p:spPr>
          <a:xfrm>
            <a:off x="2915816" y="5589240"/>
            <a:ext cx="2028653" cy="11521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Engagement with non-responders </a:t>
            </a:r>
            <a:endParaRPr lang="en-GB" b="1" dirty="0"/>
          </a:p>
        </p:txBody>
      </p:sp>
      <p:sp>
        <p:nvSpPr>
          <p:cNvPr id="10" name="Oval 9"/>
          <p:cNvSpPr/>
          <p:nvPr/>
        </p:nvSpPr>
        <p:spPr>
          <a:xfrm>
            <a:off x="6228184" y="1412776"/>
            <a:ext cx="1692188" cy="15121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Supporting patients making decision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4211960" y="1574838"/>
            <a:ext cx="1836204" cy="12780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Information provision</a:t>
            </a:r>
            <a:endParaRPr lang="en-GB" sz="1600" dirty="0"/>
          </a:p>
        </p:txBody>
      </p:sp>
      <p:sp>
        <p:nvSpPr>
          <p:cNvPr id="12" name="Oval 11"/>
          <p:cNvSpPr/>
          <p:nvPr/>
        </p:nvSpPr>
        <p:spPr>
          <a:xfrm>
            <a:off x="611560" y="4712212"/>
            <a:ext cx="2291827" cy="16691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Assessment and referral of screen-negative patients with symptoms </a:t>
            </a:r>
            <a:endParaRPr lang="en-GB" sz="1600" dirty="0"/>
          </a:p>
        </p:txBody>
      </p:sp>
      <p:sp>
        <p:nvSpPr>
          <p:cNvPr id="13" name="Oval 12"/>
          <p:cNvSpPr/>
          <p:nvPr/>
        </p:nvSpPr>
        <p:spPr>
          <a:xfrm>
            <a:off x="5004048" y="5540393"/>
            <a:ext cx="1908212" cy="1200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Support after cancer diagnosis</a:t>
            </a:r>
            <a:endParaRPr lang="en-GB" sz="1600" dirty="0"/>
          </a:p>
        </p:txBody>
      </p:sp>
      <p:sp>
        <p:nvSpPr>
          <p:cNvPr id="14" name="Oval 13"/>
          <p:cNvSpPr/>
          <p:nvPr/>
        </p:nvSpPr>
        <p:spPr>
          <a:xfrm>
            <a:off x="1619672" y="1628800"/>
            <a:ext cx="2448272" cy="1410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Engagement with Screening Programmes and Public Health</a:t>
            </a:r>
            <a:endParaRPr lang="en-GB" sz="1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5856" y="3032956"/>
            <a:ext cx="720080" cy="468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92080" y="4869160"/>
            <a:ext cx="792088" cy="677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</p:cNvCxnSpPr>
          <p:nvPr/>
        </p:nvCxnSpPr>
        <p:spPr>
          <a:xfrm flipH="1">
            <a:off x="4944469" y="2852936"/>
            <a:ext cx="185593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</p:cNvCxnSpPr>
          <p:nvPr/>
        </p:nvCxnSpPr>
        <p:spPr>
          <a:xfrm flipH="1">
            <a:off x="5112060" y="2703492"/>
            <a:ext cx="1363939" cy="965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2"/>
          </p:cNvCxnSpPr>
          <p:nvPr/>
        </p:nvCxnSpPr>
        <p:spPr>
          <a:xfrm flipH="1" flipV="1">
            <a:off x="5688124" y="4327190"/>
            <a:ext cx="1368152" cy="481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03387" y="3936876"/>
            <a:ext cx="516485" cy="140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771800" y="4619042"/>
            <a:ext cx="792088" cy="58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39952" y="5051090"/>
            <a:ext cx="180020" cy="53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840252" y="2852936"/>
            <a:ext cx="1908212" cy="1200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Provision of screening - cervical </a:t>
            </a:r>
            <a:endParaRPr lang="en-GB" sz="1600" dirty="0"/>
          </a:p>
        </p:txBody>
      </p:sp>
      <p:cxnSp>
        <p:nvCxnSpPr>
          <p:cNvPr id="42" name="Straight Connector 41"/>
          <p:cNvCxnSpPr>
            <a:stCxn id="35" idx="2"/>
            <a:endCxn id="6" idx="6"/>
          </p:cNvCxnSpPr>
          <p:nvPr/>
        </p:nvCxnSpPr>
        <p:spPr>
          <a:xfrm flipH="1">
            <a:off x="5796136" y="3453424"/>
            <a:ext cx="1044116" cy="76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596336" y="5589240"/>
            <a:ext cx="1440160" cy="10801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Research to inform future policies</a:t>
            </a:r>
            <a:endParaRPr lang="en-GB" sz="1400" dirty="0"/>
          </a:p>
        </p:txBody>
      </p:sp>
      <p:cxnSp>
        <p:nvCxnSpPr>
          <p:cNvPr id="24" name="Straight Connector 23"/>
          <p:cNvCxnSpPr>
            <a:stCxn id="3" idx="1"/>
          </p:cNvCxnSpPr>
          <p:nvPr/>
        </p:nvCxnSpPr>
        <p:spPr>
          <a:xfrm flipH="1" flipV="1">
            <a:off x="5508105" y="4733580"/>
            <a:ext cx="2299138" cy="101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Feasibility study of a brief primary care intervention in routine consultations with non-responders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525963"/>
          </a:xfrm>
        </p:spPr>
        <p:txBody>
          <a:bodyPr>
            <a:normAutofit/>
          </a:bodyPr>
          <a:lstStyle/>
          <a:p>
            <a:pPr lvl="1"/>
            <a:r>
              <a:rPr lang="en-GB" altLang="en-US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NAEDI-funded research study, in Lothian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3-4 suggested questions/topics exploring patients’ non-participation in bowel screening 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Provision of a patient information leaflet addressing common concerns regarding bowel screening, and details of how to contact the SBSC to request a new FOBt kit (phone, email or freepost)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Supplementary flowchart for professionals with potential patient concerns and evidence-based suggestions for dealing with them</a:t>
            </a:r>
          </a:p>
          <a:p>
            <a:pPr marL="457200" lvl="1" indent="0">
              <a:buNone/>
            </a:pPr>
            <a:endParaRPr lang="en-GB" altLang="en-US" sz="2000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1"/>
            <a:ext cx="2694410" cy="20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36119"/>
              </p:ext>
            </p:extLst>
          </p:nvPr>
        </p:nvGraphicFramePr>
        <p:xfrm>
          <a:off x="3275856" y="4509121"/>
          <a:ext cx="5702300" cy="2105028"/>
        </p:xfrm>
        <a:graphic>
          <a:graphicData uri="http://schemas.openxmlformats.org/drawingml/2006/table">
            <a:tbl>
              <a:tblPr/>
              <a:tblGrid>
                <a:gridCol w="1397000"/>
                <a:gridCol w="973137"/>
                <a:gridCol w="850900"/>
                <a:gridCol w="1249363"/>
                <a:gridCol w="1231900"/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Recruited practices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Uptake % (2013)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Pop 50-75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Mean SIMD decile 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(50-75 year olds)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Average monthly non-responders</a:t>
                      </a:r>
                      <a:endParaRPr kumimoji="0" lang="en-GB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 (Edinburgh)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&lt;45%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1,413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2.6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41</a:t>
                      </a:r>
                    </a:p>
                  </a:txBody>
                  <a:tcPr marL="91444" marR="91444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 (Edinburgh)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45-50%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2,654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3.6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61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 (East Lothian)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50-55%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2,515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4.5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56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 (Edinburgh)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50-55%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1,241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6.2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 (Midlothian)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55-60%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1,668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5.5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1444" marR="91444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54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2" y="1340768"/>
            <a:ext cx="8947382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229200"/>
            <a:ext cx="85689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4005064"/>
            <a:ext cx="856895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100392" y="3140968"/>
            <a:ext cx="8640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6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188640"/>
            <a:ext cx="8817421" cy="327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789040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Patients were largely receptive to being approached about their non-participation in bowel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Intervention found to be largely acceptable, simple and easy to administer in practice – and in line with the primary care professionals’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Pressurised work environment impacted ability to deliver intervention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If integrated into existing IT systems has the potential as a tool to complement other efforts to engage with non-responders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Now similar DCE initiatives – need to be evaluated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25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Ongoing research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Understanding bowel, breast and cervical screening patterns </a:t>
            </a:r>
          </a:p>
          <a:p>
            <a:r>
              <a:rPr lang="en-GB" dirty="0" smtClean="0"/>
              <a:t>Interventions including narrative-based, GP endorsements, specialist screening practitioners</a:t>
            </a:r>
          </a:p>
          <a:p>
            <a:r>
              <a:rPr lang="en-GB" dirty="0" smtClean="0"/>
              <a:t>Developing specialised materials for ‘hard to reach</a:t>
            </a:r>
            <a:r>
              <a:rPr lang="en-GB" smtClean="0"/>
              <a:t>’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5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/>
              <a:t>Research gaps and </a:t>
            </a:r>
            <a:r>
              <a:rPr lang="en-GB" dirty="0" smtClean="0"/>
              <a:t>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Ongoing </a:t>
            </a:r>
            <a:r>
              <a:rPr lang="en-GB" b="1" dirty="0"/>
              <a:t>need to </a:t>
            </a:r>
            <a:r>
              <a:rPr lang="en-GB" b="1" dirty="0" smtClean="0"/>
              <a:t>find effective interventions to address </a:t>
            </a:r>
            <a:r>
              <a:rPr lang="en-GB" b="1" dirty="0"/>
              <a:t>inequalities </a:t>
            </a:r>
            <a:r>
              <a:rPr lang="en-GB" dirty="0"/>
              <a:t>(particularly socio-economic, and gender for bowel screening) in all screening programmes</a:t>
            </a:r>
          </a:p>
          <a:p>
            <a:endParaRPr lang="en-GB" b="1" dirty="0"/>
          </a:p>
          <a:p>
            <a:r>
              <a:rPr lang="en-GB" b="1" dirty="0"/>
              <a:t>Falling uptake </a:t>
            </a:r>
            <a:r>
              <a:rPr lang="en-GB" dirty="0"/>
              <a:t>particularly among younger women, and not always driven by deprivation</a:t>
            </a:r>
          </a:p>
          <a:p>
            <a:endParaRPr lang="en-GB" dirty="0"/>
          </a:p>
          <a:p>
            <a:r>
              <a:rPr lang="en-GB" b="1" dirty="0"/>
              <a:t>Communication </a:t>
            </a:r>
            <a:r>
              <a:rPr lang="en-GB" dirty="0"/>
              <a:t>– ensuring informed choice, incorporating best evidence regarding over-diagnosis, and communication of </a:t>
            </a:r>
            <a:r>
              <a:rPr lang="en-GB" b="1" dirty="0"/>
              <a:t>risk </a:t>
            </a:r>
            <a:r>
              <a:rPr lang="en-GB" dirty="0"/>
              <a:t>(and the role of primary care in supporting individuals understand personal risk)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Better understand the experience </a:t>
            </a:r>
            <a:r>
              <a:rPr lang="en-GB" dirty="0"/>
              <a:t>of screening, acting as facilitator or barrier to future </a:t>
            </a:r>
            <a:r>
              <a:rPr lang="en-GB" dirty="0" smtClean="0"/>
              <a:t>participation, especially cervical screening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Obesity</a:t>
            </a:r>
            <a:r>
              <a:rPr lang="en-GB" dirty="0"/>
              <a:t> – recent meta-analysis shows obesity is weakly associated with increased risk of cervical cancer, but  also acts as barrier to participation</a:t>
            </a:r>
          </a:p>
          <a:p>
            <a:endParaRPr lang="en-GB" dirty="0"/>
          </a:p>
          <a:p>
            <a:r>
              <a:rPr lang="en-GB" b="1" dirty="0"/>
              <a:t>HPV self-sampling </a:t>
            </a:r>
            <a:r>
              <a:rPr lang="en-GB" dirty="0"/>
              <a:t>– need for better understanding of how it might fit with the national </a:t>
            </a:r>
            <a:r>
              <a:rPr lang="en-GB" dirty="0" smtClean="0"/>
              <a:t>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6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51740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u="sng" dirty="0"/>
              <a:t>Outline</a:t>
            </a:r>
          </a:p>
          <a:p>
            <a:endParaRPr lang="en-GB" sz="3400" dirty="0"/>
          </a:p>
          <a:p>
            <a:pPr marL="0" indent="0">
              <a:buNone/>
            </a:pPr>
            <a:r>
              <a:rPr lang="en-GB" sz="3400" dirty="0"/>
              <a:t>Data/ update issues relating to screening</a:t>
            </a:r>
          </a:p>
          <a:p>
            <a:pPr marL="285750" indent="-285750"/>
            <a:r>
              <a:rPr lang="en-GB" sz="3400" dirty="0"/>
              <a:t>Ethnic variation in bowel and breast screening in </a:t>
            </a:r>
            <a:r>
              <a:rPr lang="en-GB" sz="3400" dirty="0" smtClean="0"/>
              <a:t>Scotland (SHELS)</a:t>
            </a:r>
            <a:endParaRPr lang="en-GB" sz="3400" dirty="0"/>
          </a:p>
          <a:p>
            <a:pPr marL="285750" indent="-285750"/>
            <a:r>
              <a:rPr lang="en-GB" sz="3400" dirty="0"/>
              <a:t>Understanding uptake patterns – learning from the </a:t>
            </a:r>
            <a:r>
              <a:rPr lang="en-GB" sz="3400" dirty="0" smtClean="0"/>
              <a:t>literature</a:t>
            </a:r>
            <a:endParaRPr lang="en-GB" sz="3400" dirty="0"/>
          </a:p>
          <a:p>
            <a:endParaRPr lang="en-GB" sz="3400" dirty="0"/>
          </a:p>
          <a:p>
            <a:pPr marL="0" indent="0">
              <a:buNone/>
            </a:pPr>
            <a:r>
              <a:rPr lang="en-GB" sz="3400" dirty="0"/>
              <a:t>Improving reach of our screening programmes- what we know and don’t know</a:t>
            </a:r>
          </a:p>
          <a:p>
            <a:pPr marL="285750" indent="-285750"/>
            <a:r>
              <a:rPr lang="en-GB" sz="3400" dirty="0"/>
              <a:t>Review of some recent evidence</a:t>
            </a:r>
          </a:p>
          <a:p>
            <a:pPr marL="285750" indent="-285750"/>
            <a:r>
              <a:rPr lang="en-GB" sz="3400" dirty="0"/>
              <a:t>Research gaps and priorities</a:t>
            </a:r>
          </a:p>
          <a:p>
            <a:endParaRPr lang="en-GB" sz="3400" dirty="0"/>
          </a:p>
          <a:p>
            <a:pPr marL="0" indent="0">
              <a:buNone/>
            </a:pPr>
            <a:r>
              <a:rPr lang="en-GB" sz="3400" dirty="0" smtClean="0"/>
              <a:t>Concluding thoughts </a:t>
            </a:r>
            <a:endParaRPr lang="en-GB" sz="3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5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sz="4000" dirty="0"/>
              <a:t>C</a:t>
            </a:r>
            <a:r>
              <a:rPr lang="en-GB" sz="4000" dirty="0" smtClean="0"/>
              <a:t>onclusions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We need to implement the evidence we already have – no one approach sufficient but incrementally are worthwhile</a:t>
            </a:r>
          </a:p>
          <a:p>
            <a:endParaRPr lang="en-GB" dirty="0" smtClean="0"/>
          </a:p>
          <a:p>
            <a:r>
              <a:rPr lang="en-GB" dirty="0" smtClean="0"/>
              <a:t>Prioritisation of screening interventions through the Detect Cancer Early initiative and through Cancer Research UK Primary Facilitator, Jo’s trust etc approaches are important, but need to be sustained</a:t>
            </a:r>
          </a:p>
          <a:p>
            <a:endParaRPr lang="en-GB" dirty="0" smtClean="0"/>
          </a:p>
          <a:p>
            <a:r>
              <a:rPr lang="en-GB" dirty="0" smtClean="0"/>
              <a:t>Introduction of FIT has the potential to change bowel screening participation greatly</a:t>
            </a:r>
          </a:p>
          <a:p>
            <a:endParaRPr lang="en-GB" dirty="0" smtClean="0"/>
          </a:p>
          <a:p>
            <a:r>
              <a:rPr lang="en-GB" dirty="0" smtClean="0"/>
              <a:t>Do we need an RCT of HPV self-sampling of non-respondents in Scotland?</a:t>
            </a:r>
          </a:p>
          <a:p>
            <a:endParaRPr lang="en-GB" dirty="0" smtClean="0"/>
          </a:p>
          <a:p>
            <a:r>
              <a:rPr lang="en-GB" dirty="0" smtClean="0"/>
              <a:t>Targetted and local interventions are critical to reach disadvantaged groups such as disabled, travellers, immigrants populations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22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Scottish Health Ethnicity Linkage (SHELS)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400" dirty="0" smtClean="0"/>
              <a:t>Multi-phase programme of work ongoing since 2003 to provide health-related </a:t>
            </a:r>
            <a:r>
              <a:rPr lang="en-GB" altLang="en-US" sz="2400" dirty="0" smtClean="0"/>
              <a:t>data </a:t>
            </a:r>
            <a:r>
              <a:rPr lang="en-GB" altLang="en-US" sz="2400" dirty="0"/>
              <a:t>by ethnicity </a:t>
            </a:r>
            <a:endParaRPr lang="en-GB" altLang="en-US" sz="2400" dirty="0" smtClean="0"/>
          </a:p>
          <a:p>
            <a:pPr algn="just"/>
            <a:endParaRPr lang="en-GB" altLang="en-US" sz="2400" dirty="0"/>
          </a:p>
          <a:p>
            <a:pPr algn="just"/>
            <a:r>
              <a:rPr lang="en-GB" altLang="en-US" sz="2400" dirty="0" smtClean="0"/>
              <a:t>Links the 2001 Census (self-reported ethnicity </a:t>
            </a:r>
            <a:r>
              <a:rPr lang="en-GB" altLang="en-US" sz="2400" dirty="0"/>
              <a:t>&amp; </a:t>
            </a:r>
            <a:r>
              <a:rPr lang="en-GB" altLang="en-US" sz="2400" dirty="0" smtClean="0"/>
              <a:t>socio- demographic </a:t>
            </a:r>
            <a:r>
              <a:rPr lang="en-GB" altLang="en-US" sz="2400" dirty="0"/>
              <a:t>data), </a:t>
            </a:r>
            <a:r>
              <a:rPr lang="en-GB" altLang="en-US" sz="2400" dirty="0" smtClean="0"/>
              <a:t> with hospitalisation</a:t>
            </a:r>
            <a:r>
              <a:rPr lang="en-GB" altLang="en-US" sz="2400" dirty="0"/>
              <a:t>, mortality and other </a:t>
            </a:r>
            <a:r>
              <a:rPr lang="en-GB" altLang="en-US" sz="2400" dirty="0" smtClean="0"/>
              <a:t>health datasets</a:t>
            </a:r>
          </a:p>
          <a:p>
            <a:pPr algn="just"/>
            <a:endParaRPr lang="en-GB" altLang="en-US" sz="2400" dirty="0"/>
          </a:p>
          <a:p>
            <a:pPr algn="just"/>
            <a:r>
              <a:rPr lang="en-GB" altLang="en-US" sz="2400" dirty="0"/>
              <a:t>SHELS has </a:t>
            </a:r>
            <a:r>
              <a:rPr lang="en-GB" altLang="en-US" sz="2400" dirty="0" smtClean="0"/>
              <a:t>anonymised data </a:t>
            </a:r>
            <a:r>
              <a:rPr lang="en-GB" altLang="en-US" sz="2400" dirty="0"/>
              <a:t>on 4.65 million </a:t>
            </a:r>
            <a:r>
              <a:rPr lang="en-GB" altLang="en-US" sz="2400" dirty="0" smtClean="0"/>
              <a:t>individuals</a:t>
            </a:r>
          </a:p>
          <a:p>
            <a:pPr algn="just"/>
            <a:endParaRPr lang="en-GB" altLang="en-US" sz="2400" dirty="0"/>
          </a:p>
          <a:p>
            <a:pPr algn="just"/>
            <a:r>
              <a:rPr lang="en-GB" sz="2400" dirty="0" smtClean="0"/>
              <a:t>SHELS-4: </a:t>
            </a:r>
            <a:r>
              <a:rPr lang="en-US" sz="2400" dirty="0"/>
              <a:t>All-cause mortality, all-cause hospitalisation, infectious diseases, accidents and </a:t>
            </a:r>
            <a:r>
              <a:rPr lang="en-US" sz="2400" b="1" dirty="0"/>
              <a:t>bowel cancer screening</a:t>
            </a:r>
            <a:r>
              <a:rPr lang="en-US" sz="2400" dirty="0"/>
              <a:t>.</a:t>
            </a:r>
            <a:endParaRPr lang="en-GB" sz="2400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1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000" b="1" dirty="0" smtClean="0">
                <a:solidFill>
                  <a:schemeClr val="accent5">
                    <a:lumMod val="50000"/>
                  </a:schemeClr>
                </a:solidFill>
              </a:rPr>
              <a:t>Bowel Screening : SHELS approach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813E-026A-41AC-850B-42E9DEDCA00D}" type="slidenum">
              <a:rPr lang="en-GB" smtClean="0"/>
              <a:t>4</a:t>
            </a:fld>
            <a:endParaRPr lang="en-GB"/>
          </a:p>
        </p:txBody>
      </p:sp>
      <p:sp>
        <p:nvSpPr>
          <p:cNvPr id="9220" name="Line 41"/>
          <p:cNvSpPr>
            <a:spLocks noChangeShapeType="1"/>
          </p:cNvSpPr>
          <p:nvPr/>
        </p:nvSpPr>
        <p:spPr bwMode="auto">
          <a:xfrm>
            <a:off x="4427538" y="5445125"/>
            <a:ext cx="3175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221" name="Group 46"/>
          <p:cNvGrpSpPr>
            <a:grpSpLocks/>
          </p:cNvGrpSpPr>
          <p:nvPr/>
        </p:nvGrpSpPr>
        <p:grpSpPr bwMode="auto">
          <a:xfrm>
            <a:off x="1593057" y="1505530"/>
            <a:ext cx="5688013" cy="5070475"/>
            <a:chOff x="975" y="1298"/>
            <a:chExt cx="3583" cy="2608"/>
          </a:xfrm>
        </p:grpSpPr>
        <p:grpSp>
          <p:nvGrpSpPr>
            <p:cNvPr id="9222" name="Group 43"/>
            <p:cNvGrpSpPr>
              <a:grpSpLocks/>
            </p:cNvGrpSpPr>
            <p:nvPr/>
          </p:nvGrpSpPr>
          <p:grpSpPr bwMode="auto">
            <a:xfrm>
              <a:off x="975" y="1298"/>
              <a:ext cx="3583" cy="2306"/>
              <a:chOff x="975" y="1298"/>
              <a:chExt cx="3583" cy="2306"/>
            </a:xfrm>
          </p:grpSpPr>
          <p:sp>
            <p:nvSpPr>
              <p:cNvPr id="9229" name="Rectangle 3"/>
              <p:cNvSpPr>
                <a:spLocks noChangeArrowheads="1"/>
              </p:cNvSpPr>
              <p:nvPr/>
            </p:nvSpPr>
            <p:spPr bwMode="auto">
              <a:xfrm>
                <a:off x="3198" y="3249"/>
                <a:ext cx="999" cy="301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9230" name="Text Box 4"/>
              <p:cNvSpPr txBox="1">
                <a:spLocks noChangeArrowheads="1"/>
              </p:cNvSpPr>
              <p:nvPr/>
            </p:nvSpPr>
            <p:spPr bwMode="auto">
              <a:xfrm>
                <a:off x="3198" y="3249"/>
                <a:ext cx="874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>
                    <a:solidFill>
                      <a:srgbClr val="000000"/>
                    </a:solidFill>
                    <a:cs typeface="Arial" charset="0"/>
                  </a:rPr>
                  <a:t>Ethnicity Information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31" name="Text Box 6"/>
              <p:cNvSpPr txBox="1">
                <a:spLocks noChangeArrowheads="1"/>
              </p:cNvSpPr>
              <p:nvPr/>
            </p:nvSpPr>
            <p:spPr bwMode="auto">
              <a:xfrm>
                <a:off x="1384" y="1384"/>
                <a:ext cx="864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 dirty="0" smtClean="0">
                    <a:solidFill>
                      <a:srgbClr val="000000"/>
                    </a:solidFill>
                    <a:cs typeface="Arial" charset="0"/>
                  </a:rPr>
                  <a:t>Bowel Cancer Screening database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9232" name="Text Box 7"/>
              <p:cNvSpPr txBox="1">
                <a:spLocks noChangeArrowheads="1"/>
              </p:cNvSpPr>
              <p:nvPr/>
            </p:nvSpPr>
            <p:spPr bwMode="auto">
              <a:xfrm>
                <a:off x="975" y="1979"/>
                <a:ext cx="666" cy="40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>
                    <a:solidFill>
                      <a:srgbClr val="000000"/>
                    </a:solidFill>
                    <a:cs typeface="Arial" charset="0"/>
                  </a:rPr>
                  <a:t>Encrypted CHI Number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33" name="Text Box 8"/>
              <p:cNvSpPr txBox="1">
                <a:spLocks noChangeArrowheads="1"/>
              </p:cNvSpPr>
              <p:nvPr/>
            </p:nvSpPr>
            <p:spPr bwMode="auto">
              <a:xfrm>
                <a:off x="1656" y="1977"/>
                <a:ext cx="749" cy="357"/>
              </a:xfrm>
              <a:prstGeom prst="rect">
                <a:avLst/>
              </a:prstGeom>
              <a:solidFill>
                <a:srgbClr val="969696">
                  <a:alpha val="49019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>
                    <a:solidFill>
                      <a:srgbClr val="000000"/>
                    </a:solidFill>
                    <a:cs typeface="Arial" charset="0"/>
                  </a:rPr>
                  <a:t>  Personal Identifiers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34" name="Text Box 9"/>
              <p:cNvSpPr txBox="1">
                <a:spLocks noChangeArrowheads="1"/>
              </p:cNvSpPr>
              <p:nvPr/>
            </p:nvSpPr>
            <p:spPr bwMode="auto">
              <a:xfrm>
                <a:off x="3969" y="1979"/>
                <a:ext cx="589" cy="408"/>
              </a:xfrm>
              <a:prstGeom prst="rect">
                <a:avLst/>
              </a:prstGeom>
              <a:solidFill>
                <a:srgbClr val="CCFFFF">
                  <a:alpha val="70195"/>
                </a:srgbClr>
              </a:solidFill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>
                    <a:solidFill>
                      <a:srgbClr val="000000"/>
                    </a:solidFill>
                    <a:cs typeface="Arial" charset="0"/>
                  </a:rPr>
                  <a:t>Encrypted Census Number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35" name="Text Box 10"/>
              <p:cNvSpPr txBox="1">
                <a:spLocks noChangeArrowheads="1"/>
              </p:cNvSpPr>
              <p:nvPr/>
            </p:nvSpPr>
            <p:spPr bwMode="auto">
              <a:xfrm>
                <a:off x="2789" y="2568"/>
                <a:ext cx="1679" cy="214"/>
              </a:xfrm>
              <a:prstGeom prst="rect">
                <a:avLst/>
              </a:prstGeom>
              <a:solidFill>
                <a:srgbClr val="CCFFFF">
                  <a:alpha val="70195"/>
                </a:srgbClr>
              </a:solidFill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>
                    <a:solidFill>
                      <a:srgbClr val="000000"/>
                    </a:solidFill>
                    <a:cs typeface="Arial" charset="0"/>
                  </a:rPr>
                  <a:t>Encrypted Census Number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36" name="Oval 11"/>
              <p:cNvSpPr>
                <a:spLocks noChangeArrowheads="1"/>
              </p:cNvSpPr>
              <p:nvPr/>
            </p:nvSpPr>
            <p:spPr bwMode="auto">
              <a:xfrm>
                <a:off x="1292" y="1298"/>
                <a:ext cx="1044" cy="49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9237" name="Text Box 12"/>
              <p:cNvSpPr txBox="1">
                <a:spLocks noChangeArrowheads="1"/>
              </p:cNvSpPr>
              <p:nvPr/>
            </p:nvSpPr>
            <p:spPr bwMode="auto">
              <a:xfrm>
                <a:off x="2426" y="1616"/>
                <a:ext cx="72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 i="1">
                    <a:solidFill>
                      <a:srgbClr val="000000"/>
                    </a:solidFill>
                    <a:cs typeface="Arial" charset="0"/>
                  </a:rPr>
                  <a:t>Record Linkage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38" name="Text Box 13"/>
              <p:cNvSpPr txBox="1">
                <a:spLocks noChangeArrowheads="1"/>
              </p:cNvSpPr>
              <p:nvPr/>
            </p:nvSpPr>
            <p:spPr bwMode="auto">
              <a:xfrm>
                <a:off x="1519" y="3249"/>
                <a:ext cx="916" cy="28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4358" tIns="22178" rIns="44358" bIns="22178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 dirty="0" smtClean="0">
                    <a:solidFill>
                      <a:srgbClr val="000000"/>
                    </a:solidFill>
                    <a:cs typeface="Arial" charset="0"/>
                  </a:rPr>
                  <a:t>Screening participation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9239" name="AutoShape 15"/>
              <p:cNvSpPr>
                <a:spLocks noChangeArrowheads="1"/>
              </p:cNvSpPr>
              <p:nvPr/>
            </p:nvSpPr>
            <p:spPr bwMode="auto">
              <a:xfrm>
                <a:off x="2562" y="2063"/>
                <a:ext cx="500" cy="72"/>
              </a:xfrm>
              <a:prstGeom prst="leftRightArrow">
                <a:avLst>
                  <a:gd name="adj1" fmla="val 50000"/>
                  <a:gd name="adj2" fmla="val 138889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9240" name="Text Box 16"/>
              <p:cNvSpPr txBox="1">
                <a:spLocks noChangeArrowheads="1"/>
              </p:cNvSpPr>
              <p:nvPr/>
            </p:nvSpPr>
            <p:spPr bwMode="auto">
              <a:xfrm>
                <a:off x="3197" y="1977"/>
                <a:ext cx="749" cy="357"/>
              </a:xfrm>
              <a:prstGeom prst="rect">
                <a:avLst/>
              </a:prstGeom>
              <a:solidFill>
                <a:srgbClr val="969696">
                  <a:alpha val="49019"/>
                </a:srgbClr>
              </a:solidFill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>
                    <a:solidFill>
                      <a:srgbClr val="000000"/>
                    </a:solidFill>
                    <a:cs typeface="Arial" charset="0"/>
                  </a:rPr>
                  <a:t>Personal Identifiers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41" name="Text Box 17"/>
              <p:cNvSpPr txBox="1">
                <a:spLocks noChangeArrowheads="1"/>
              </p:cNvSpPr>
              <p:nvPr/>
            </p:nvSpPr>
            <p:spPr bwMode="auto">
              <a:xfrm>
                <a:off x="1066" y="2568"/>
                <a:ext cx="1703" cy="21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>
                    <a:solidFill>
                      <a:srgbClr val="000000"/>
                    </a:solidFill>
                    <a:cs typeface="Arial" charset="0"/>
                  </a:rPr>
                  <a:t>Encrypted CHI Number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42" name="Line 18"/>
              <p:cNvSpPr>
                <a:spLocks noChangeShapeType="1"/>
              </p:cNvSpPr>
              <p:nvPr/>
            </p:nvSpPr>
            <p:spPr bwMode="auto">
              <a:xfrm>
                <a:off x="2835" y="2232"/>
                <a:ext cx="2" cy="22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43" name="Text Box 20"/>
              <p:cNvSpPr txBox="1">
                <a:spLocks noChangeArrowheads="1"/>
              </p:cNvSpPr>
              <p:nvPr/>
            </p:nvSpPr>
            <p:spPr bwMode="auto">
              <a:xfrm>
                <a:off x="3469" y="1384"/>
                <a:ext cx="83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4358" tIns="22178" rIns="44358" bIns="2217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400">
                    <a:solidFill>
                      <a:srgbClr val="000000"/>
                    </a:solidFill>
                    <a:cs typeface="Arial" charset="0"/>
                  </a:rPr>
                  <a:t>Census Database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44" name="Text Box 22"/>
              <p:cNvSpPr txBox="1">
                <a:spLocks noChangeArrowheads="1"/>
              </p:cNvSpPr>
              <p:nvPr/>
            </p:nvSpPr>
            <p:spPr bwMode="auto">
              <a:xfrm>
                <a:off x="2426" y="2795"/>
                <a:ext cx="75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2179" tIns="31090" rIns="62179" bIns="310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1200">
                    <a:solidFill>
                      <a:srgbClr val="000000"/>
                    </a:solidFill>
                    <a:cs typeface="Times New Roman" pitchFamily="18" charset="0"/>
                  </a:rPr>
                  <a:t>(Look-up Table)</a:t>
                </a:r>
                <a:endParaRPr lang="en-GB">
                  <a:cs typeface="Times New Roman" pitchFamily="18" charset="0"/>
                </a:endParaRPr>
              </a:p>
            </p:txBody>
          </p:sp>
        </p:grpSp>
        <p:grpSp>
          <p:nvGrpSpPr>
            <p:cNvPr id="9223" name="Group 45"/>
            <p:cNvGrpSpPr>
              <a:grpSpLocks/>
            </p:cNvGrpSpPr>
            <p:nvPr/>
          </p:nvGrpSpPr>
          <p:grpSpPr bwMode="auto">
            <a:xfrm>
              <a:off x="2290" y="1298"/>
              <a:ext cx="2178" cy="2608"/>
              <a:chOff x="2290" y="1298"/>
              <a:chExt cx="2178" cy="2608"/>
            </a:xfrm>
          </p:grpSpPr>
          <p:grpSp>
            <p:nvGrpSpPr>
              <p:cNvPr id="9224" name="Group 44"/>
              <p:cNvGrpSpPr>
                <a:grpSpLocks/>
              </p:cNvGrpSpPr>
              <p:nvPr/>
            </p:nvGrpSpPr>
            <p:grpSpPr bwMode="auto">
              <a:xfrm>
                <a:off x="2472" y="1298"/>
                <a:ext cx="1996" cy="2095"/>
                <a:chOff x="2472" y="1298"/>
                <a:chExt cx="1996" cy="2095"/>
              </a:xfrm>
            </p:grpSpPr>
            <p:sp>
              <p:nvSpPr>
                <p:cNvPr id="9226" name="AutoShape 14"/>
                <p:cNvSpPr>
                  <a:spLocks noChangeArrowheads="1"/>
                </p:cNvSpPr>
                <p:nvPr/>
              </p:nvSpPr>
              <p:spPr bwMode="auto">
                <a:xfrm>
                  <a:off x="2472" y="3249"/>
                  <a:ext cx="665" cy="144"/>
                </a:xfrm>
                <a:prstGeom prst="leftRightArrow">
                  <a:avLst>
                    <a:gd name="adj1" fmla="val 50000"/>
                    <a:gd name="adj2" fmla="val 9236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7" name="Line 19"/>
                <p:cNvSpPr>
                  <a:spLocks noChangeShapeType="1"/>
                </p:cNvSpPr>
                <p:nvPr/>
              </p:nvSpPr>
              <p:spPr bwMode="auto">
                <a:xfrm>
                  <a:off x="2789" y="2976"/>
                  <a:ext cx="1" cy="22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stealth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8" name="Oval 21"/>
                <p:cNvSpPr>
                  <a:spLocks noChangeArrowheads="1"/>
                </p:cNvSpPr>
                <p:nvPr/>
              </p:nvSpPr>
              <p:spPr bwMode="auto">
                <a:xfrm>
                  <a:off x="3379" y="1298"/>
                  <a:ext cx="1089" cy="499"/>
                </a:xfrm>
                <a:prstGeom prst="ellipse">
                  <a:avLst/>
                </a:prstGeom>
                <a:noFill/>
                <a:ln w="9525">
                  <a:solidFill>
                    <a:srgbClr val="00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25" name="Rectangle 42"/>
              <p:cNvSpPr>
                <a:spLocks noChangeArrowheads="1"/>
              </p:cNvSpPr>
              <p:nvPr/>
            </p:nvSpPr>
            <p:spPr bwMode="auto">
              <a:xfrm>
                <a:off x="2290" y="3702"/>
                <a:ext cx="999" cy="204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r>
                  <a:rPr lang="en-GB" dirty="0" smtClean="0"/>
                  <a:t>Dataset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47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Demographics/Linkage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813E-026A-41AC-850B-42E9DEDCA00D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86179"/>
              </p:ext>
            </p:extLst>
          </p:nvPr>
        </p:nvGraphicFramePr>
        <p:xfrm>
          <a:off x="1187625" y="2779739"/>
          <a:ext cx="3437640" cy="3313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0621"/>
                <a:gridCol w="780275"/>
                <a:gridCol w="876744"/>
              </a:tblGrid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Ethnicity</a:t>
                      </a:r>
                      <a:endParaRPr lang="en-GB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GB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Scottish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4088127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88.6%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White British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334983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Irish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43503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White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65655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mixed background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11109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12336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25631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South Asian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African origin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Chinese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13204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Other Ethnic group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4615106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19795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Ethnicity distribution in Census 2001</a:t>
            </a:r>
            <a:endParaRPr lang="en-GB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4737918"/>
            <a:ext cx="323740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Data/Outcome size :</a:t>
            </a:r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1,658,585 individuals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633157" y="4077072"/>
            <a:ext cx="288032" cy="1728192"/>
          </a:xfrm>
          <a:prstGeom prst="rightBrac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4797152"/>
            <a:ext cx="648072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≈ 2%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2588711"/>
            <a:ext cx="32374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Linkage rate of Bowel Screening data to Census 2001 :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86%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1340769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Data available for 4.65 million individuals, i.e. about </a:t>
            </a:r>
            <a:r>
              <a:rPr lang="en-GB" b="1" dirty="0">
                <a:solidFill>
                  <a:srgbClr val="002060"/>
                </a:solidFill>
              </a:rPr>
              <a:t>92% of the </a:t>
            </a:r>
            <a:r>
              <a:rPr lang="en-GB" b="1" dirty="0" smtClean="0">
                <a:solidFill>
                  <a:srgbClr val="002060"/>
                </a:solidFill>
              </a:rPr>
              <a:t>2001 population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Bowel screening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Results </a:t>
            </a:r>
            <a:r>
              <a:rPr lang="en-GB" sz="2400" dirty="0">
                <a:solidFill>
                  <a:srgbClr val="FF0000"/>
                </a:solidFill>
              </a:rPr>
              <a:t>not </a:t>
            </a:r>
            <a:r>
              <a:rPr lang="en-GB" sz="2400">
                <a:solidFill>
                  <a:srgbClr val="FF0000"/>
                </a:solidFill>
              </a:rPr>
              <a:t>yet </a:t>
            </a:r>
            <a:r>
              <a:rPr lang="en-GB" sz="2400" smtClean="0">
                <a:solidFill>
                  <a:srgbClr val="FF0000"/>
                </a:solidFill>
              </a:rPr>
              <a:t>published  / in </a:t>
            </a:r>
            <a:r>
              <a:rPr lang="en-GB" sz="2400" dirty="0">
                <a:solidFill>
                  <a:srgbClr val="FF0000"/>
                </a:solidFill>
              </a:rPr>
              <a:t>public </a:t>
            </a:r>
            <a:r>
              <a:rPr lang="en-GB" sz="2400" dirty="0" smtClean="0">
                <a:solidFill>
                  <a:srgbClr val="FF0000"/>
                </a:solidFill>
              </a:rPr>
              <a:t>domain so censored from presentation</a:t>
            </a:r>
          </a:p>
          <a:p>
            <a:endParaRPr lang="en-GB" sz="2400" dirty="0"/>
          </a:p>
          <a:p>
            <a:r>
              <a:rPr lang="en-GB" sz="2400" dirty="0" smtClean="0"/>
              <a:t>Clear </a:t>
            </a:r>
            <a:r>
              <a:rPr lang="en-GB" sz="2400" dirty="0"/>
              <a:t>variation in screening participation by ethnic group </a:t>
            </a:r>
            <a:r>
              <a:rPr lang="en-GB" sz="2400" dirty="0" smtClean="0"/>
              <a:t>in Scotland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In the main, patterns reflect recognised cultural barriers although also unexpected patterns</a:t>
            </a:r>
          </a:p>
          <a:p>
            <a:endParaRPr lang="en-GB" sz="2400" dirty="0" smtClean="0"/>
          </a:p>
          <a:p>
            <a:r>
              <a:rPr lang="en-GB" sz="2400" dirty="0" smtClean="0"/>
              <a:t>Educational </a:t>
            </a:r>
            <a:r>
              <a:rPr lang="en-GB" sz="2400" dirty="0"/>
              <a:t>interventions </a:t>
            </a:r>
            <a:r>
              <a:rPr lang="en-GB" sz="2400" dirty="0" smtClean="0"/>
              <a:t>among ethnic minority populations need </a:t>
            </a:r>
            <a:r>
              <a:rPr lang="en-GB" sz="2400" dirty="0"/>
              <a:t>to acknowledge lower CRC rates while also addressing relevant barriers and </a:t>
            </a:r>
            <a:r>
              <a:rPr lang="en-GB" sz="2400" dirty="0" smtClean="0"/>
              <a:t>facilitators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02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64089"/>
              </p:ext>
            </p:extLst>
          </p:nvPr>
        </p:nvGraphicFramePr>
        <p:xfrm>
          <a:off x="1656161" y="1227815"/>
          <a:ext cx="5854303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3" imgW="7096049" imgH="4524451" progId="Excel.Chart.8">
                  <p:embed/>
                </p:oleObj>
              </mc:Choice>
              <mc:Fallback>
                <p:oleObj name="Chart" r:id="rId3" imgW="7096049" imgH="45244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1" y="1227815"/>
                        <a:ext cx="5854303" cy="49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1709737" y="115889"/>
            <a:ext cx="5605463" cy="1139825"/>
          </a:xfrm>
          <a:prstGeom prst="rect">
            <a:avLst/>
          </a:prstGeom>
        </p:spPr>
        <p:txBody>
          <a:bodyPr/>
          <a:lstStyle/>
          <a:p>
            <a:r>
              <a:rPr lang="en-GB" altLang="en-US" smtClean="0"/>
              <a:t>Breast cancer screening </a:t>
            </a:r>
            <a:r>
              <a:rPr lang="en-GB" altLang="en-US" sz="2000"/>
              <a:t>(Bansal et al Br J Cancer 2012 Mar 13)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49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Breast screening - reflections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We know that traditionally lower breast cancer rates in South Asian groups are converging towards the risks in the White UK population, and breast cancer incidence is increasing overall</a:t>
            </a:r>
          </a:p>
          <a:p>
            <a:endParaRPr lang="en-GB" sz="2400" dirty="0" smtClean="0"/>
          </a:p>
          <a:p>
            <a:r>
              <a:rPr lang="en-GB" sz="2400" dirty="0" smtClean="0"/>
              <a:t>Limited data on breast screening participation of more recent migrant populations (although emerging data on Polish community, e.g. Gorman and Stoker, 2015)</a:t>
            </a:r>
          </a:p>
          <a:p>
            <a:endParaRPr lang="en-GB" sz="2400" dirty="0" smtClean="0"/>
          </a:p>
          <a:p>
            <a:r>
              <a:rPr lang="en-GB" sz="2400" dirty="0" smtClean="0"/>
              <a:t>Breast screening services and information provision have changed over the last decade, and there have been many local and national initiatives  – the impact by ethnic group poorly understood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49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GB" sz="2400" dirty="0"/>
              <a:t>Understanding uptake patterns – learning from the </a:t>
            </a:r>
            <a:r>
              <a:rPr lang="en-GB" sz="2400" dirty="0" smtClean="0"/>
              <a:t>literature (1)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sz="2400" dirty="0" smtClean="0"/>
              <a:t>Ethnic disparities in knowledge of cancer screening programmes in the UK (Robb et al 2010)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5880"/>
            <a:ext cx="4104456" cy="43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1" y="2564904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Used the Cancer Awareness Measure (CAM)</a:t>
            </a:r>
          </a:p>
          <a:p>
            <a:endParaRPr lang="en-GB" dirty="0"/>
          </a:p>
          <a:p>
            <a:r>
              <a:rPr lang="en-GB" dirty="0" smtClean="0"/>
              <a:t>2216 adults, population-representative sampling</a:t>
            </a:r>
          </a:p>
          <a:p>
            <a:endParaRPr lang="en-GB" dirty="0"/>
          </a:p>
          <a:p>
            <a:r>
              <a:rPr lang="en-GB" dirty="0" smtClean="0"/>
              <a:t>An additional 1500 adults using the </a:t>
            </a:r>
            <a:r>
              <a:rPr lang="en-GB" dirty="0" err="1" smtClean="0"/>
              <a:t>Ethnibus</a:t>
            </a:r>
            <a:r>
              <a:rPr lang="en-GB" dirty="0" smtClean="0"/>
              <a:t>™ sample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03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1249</Words>
  <Application>Microsoft Office PowerPoint</Application>
  <PresentationFormat>On-screen Show (4:3)</PresentationFormat>
  <Paragraphs>212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Calibri Bold</vt:lpstr>
      <vt:lpstr>Franklin Gothic Book</vt:lpstr>
      <vt:lpstr>Franklin Gothic Demi</vt:lpstr>
      <vt:lpstr>Times</vt:lpstr>
      <vt:lpstr>Times New Roman</vt:lpstr>
      <vt:lpstr>Office Theme</vt:lpstr>
      <vt:lpstr>Chart</vt:lpstr>
      <vt:lpstr>Data/Uptake issues specific to screening: Improving reach of our screening programmes – what we know and what we don’t know’ </vt:lpstr>
      <vt:lpstr>PowerPoint Presentation</vt:lpstr>
      <vt:lpstr>Scottish Health Ethnicity Linkage (SHELS)</vt:lpstr>
      <vt:lpstr>Bowel Screening : SHELS approach </vt:lpstr>
      <vt:lpstr>Demographics/Linkage</vt:lpstr>
      <vt:lpstr>Bowel screening </vt:lpstr>
      <vt:lpstr>Breast cancer screening (Bansal et al Br J Cancer 2012 Mar 13)</vt:lpstr>
      <vt:lpstr>Breast screening - reflections</vt:lpstr>
      <vt:lpstr>Understanding uptake patterns – learning from the literature (1)</vt:lpstr>
      <vt:lpstr>Understanding uptake patterns – learning from the literature (2)</vt:lpstr>
      <vt:lpstr>Improving the reach of our screening programmes- what we know and don’t know </vt:lpstr>
      <vt:lpstr>Review of some recent evidence (1)</vt:lpstr>
      <vt:lpstr>Review of some recent evidence (2)</vt:lpstr>
      <vt:lpstr>Screening: what is the role of primary care?</vt:lpstr>
      <vt:lpstr>Feasibility study of a brief primary care intervention in routine consultations with non-responders</vt:lpstr>
      <vt:lpstr>PowerPoint Presentation</vt:lpstr>
      <vt:lpstr>PowerPoint Presentation</vt:lpstr>
      <vt:lpstr>Ongoing research in the UK</vt:lpstr>
      <vt:lpstr>Research gaps and priorities</vt:lpstr>
      <vt:lpstr>Conclusions 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Data/Uptake issues specific to screening: Improving reach of our screening programmes – what we know and what we don’t know’</dc:title>
  <dc:creator>Christine Campbell</dc:creator>
  <cp:lastModifiedBy>Eileen McMillan</cp:lastModifiedBy>
  <cp:revision>18</cp:revision>
  <dcterms:created xsi:type="dcterms:W3CDTF">2017-03-13T17:02:40Z</dcterms:created>
  <dcterms:modified xsi:type="dcterms:W3CDTF">2017-03-20T09:17:40Z</dcterms:modified>
</cp:coreProperties>
</file>