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5.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687" r:id="rId1"/>
  </p:sldMasterIdLst>
  <p:notesMasterIdLst>
    <p:notesMasterId r:id="rId31"/>
  </p:notesMasterIdLst>
  <p:sldIdLst>
    <p:sldId id="357" r:id="rId2"/>
    <p:sldId id="403" r:id="rId3"/>
    <p:sldId id="361" r:id="rId4"/>
    <p:sldId id="393" r:id="rId5"/>
    <p:sldId id="373" r:id="rId6"/>
    <p:sldId id="411" r:id="rId7"/>
    <p:sldId id="412" r:id="rId8"/>
    <p:sldId id="413" r:id="rId9"/>
    <p:sldId id="415" r:id="rId10"/>
    <p:sldId id="417" r:id="rId11"/>
    <p:sldId id="419" r:id="rId12"/>
    <p:sldId id="421" r:id="rId13"/>
    <p:sldId id="422" r:id="rId14"/>
    <p:sldId id="423" r:id="rId15"/>
    <p:sldId id="424" r:id="rId16"/>
    <p:sldId id="425" r:id="rId17"/>
    <p:sldId id="427" r:id="rId18"/>
    <p:sldId id="430" r:id="rId19"/>
    <p:sldId id="436" r:id="rId20"/>
    <p:sldId id="438" r:id="rId21"/>
    <p:sldId id="444" r:id="rId22"/>
    <p:sldId id="448" r:id="rId23"/>
    <p:sldId id="449" r:id="rId24"/>
    <p:sldId id="394" r:id="rId25"/>
    <p:sldId id="399" r:id="rId26"/>
    <p:sldId id="462" r:id="rId27"/>
    <p:sldId id="454" r:id="rId28"/>
    <p:sldId id="464" r:id="rId29"/>
    <p:sldId id="30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63F597-41DB-984D-9989-91F8D813817D}">
          <p14:sldIdLst>
            <p14:sldId id="357"/>
            <p14:sldId id="403"/>
            <p14:sldId id="361"/>
            <p14:sldId id="393"/>
            <p14:sldId id="373"/>
            <p14:sldId id="411"/>
            <p14:sldId id="412"/>
            <p14:sldId id="413"/>
            <p14:sldId id="415"/>
            <p14:sldId id="417"/>
            <p14:sldId id="419"/>
            <p14:sldId id="421"/>
            <p14:sldId id="422"/>
            <p14:sldId id="423"/>
            <p14:sldId id="424"/>
            <p14:sldId id="425"/>
            <p14:sldId id="427"/>
            <p14:sldId id="430"/>
            <p14:sldId id="436"/>
            <p14:sldId id="438"/>
            <p14:sldId id="444"/>
            <p14:sldId id="448"/>
            <p14:sldId id="449"/>
            <p14:sldId id="394"/>
            <p14:sldId id="399"/>
            <p14:sldId id="462"/>
            <p14:sldId id="454"/>
            <p14:sldId id="464"/>
            <p14:sldId id="30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ona Smith" initials="FS" lastIdx="6" clrIdx="0"/>
  <p:cmAuthor id="1" name="Sean Richardson-Jones" initials="SR" lastIdx="4" clrIdx="1"/>
  <p:cmAuthor id="2" name="Jacquetta Fewster" initials="JF"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F92"/>
    <a:srgbClr val="9966FF"/>
    <a:srgbClr val="00CC9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1" autoAdjust="0"/>
    <p:restoredTop sz="84925" autoAdjust="0"/>
  </p:normalViewPr>
  <p:slideViewPr>
    <p:cSldViewPr snapToObjects="1">
      <p:cViewPr>
        <p:scale>
          <a:sx n="100" d="100"/>
          <a:sy n="100" d="100"/>
        </p:scale>
        <p:origin x="900"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rachel%20moreton\AppData\Local\Microsoft\Windows\INetCache\Content.Outlook\HYI1J0RG\12%20months%20-%20activity%20level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kohome02.mcr.local\home\DMcAuley\My%20Documents\Move%20More%20Monitoring%20&amp;%20Evaluation\Move%20More%20NI%20All%20Data%20Summar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ukohome02.mcr.local\home\DMcAuley\My%20Documents\Move%20More%20Monitoring%20&amp;%20Evaluation\Move%20More%20NI%20All%20Data%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Overall EQ5D-3L score</a:t>
            </a:r>
          </a:p>
        </c:rich>
      </c:tx>
      <c:layout/>
      <c:overlay val="0"/>
      <c:spPr>
        <a:noFill/>
        <a:ln>
          <a:noFill/>
        </a:ln>
        <a:effectLst/>
      </c:spPr>
    </c:title>
    <c:autoTitleDeleted val="0"/>
    <c:plotArea>
      <c:layout/>
      <c:lineChart>
        <c:grouping val="standard"/>
        <c:varyColors val="0"/>
        <c:ser>
          <c:idx val="0"/>
          <c:order val="0"/>
          <c:tx>
            <c:strRef>
              <c:f>EQ5D!$N$176</c:f>
              <c:strCache>
                <c:ptCount val="1"/>
                <c:pt idx="0">
                  <c:v>EQ5D-3L score</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EQ5D!$O$175:$R$175</c:f>
              <c:strCache>
                <c:ptCount val="4"/>
                <c:pt idx="0">
                  <c:v>start</c:v>
                </c:pt>
                <c:pt idx="1">
                  <c:v>3m</c:v>
                </c:pt>
                <c:pt idx="2">
                  <c:v>6m</c:v>
                </c:pt>
                <c:pt idx="3">
                  <c:v>12m</c:v>
                </c:pt>
              </c:strCache>
            </c:strRef>
          </c:cat>
          <c:val>
            <c:numRef>
              <c:f>EQ5D!$O$176:$R$176</c:f>
              <c:numCache>
                <c:formatCode>###0.00</c:formatCode>
                <c:ptCount val="4"/>
                <c:pt idx="0">
                  <c:v>0.68319047619047701</c:v>
                </c:pt>
                <c:pt idx="1">
                  <c:v>0.79478911564625798</c:v>
                </c:pt>
                <c:pt idx="2">
                  <c:v>0.82970748299319697</c:v>
                </c:pt>
                <c:pt idx="3">
                  <c:v>0.84616326530612296</c:v>
                </c:pt>
              </c:numCache>
            </c:numRef>
          </c:val>
          <c:smooth val="0"/>
          <c:extLst xmlns:c16r2="http://schemas.microsoft.com/office/drawing/2015/06/chart">
            <c:ext xmlns:c16="http://schemas.microsoft.com/office/drawing/2014/chart" uri="{C3380CC4-5D6E-409C-BE32-E72D297353CC}">
              <c16:uniqueId val="{00000000-9FF5-42D0-ACA6-4B571B626603}"/>
            </c:ext>
          </c:extLst>
        </c:ser>
        <c:dLbls>
          <c:dLblPos val="t"/>
          <c:showLegendKey val="0"/>
          <c:showVal val="1"/>
          <c:showCatName val="0"/>
          <c:showSerName val="0"/>
          <c:showPercent val="0"/>
          <c:showBubbleSize val="0"/>
        </c:dLbls>
        <c:smooth val="0"/>
        <c:axId val="106969984"/>
        <c:axId val="106970544"/>
      </c:lineChart>
      <c:catAx>
        <c:axId val="10696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70544"/>
        <c:crosses val="autoZero"/>
        <c:auto val="1"/>
        <c:lblAlgn val="ctr"/>
        <c:lblOffset val="100"/>
        <c:noMultiLvlLbl val="0"/>
      </c:catAx>
      <c:valAx>
        <c:axId val="106970544"/>
        <c:scaling>
          <c:orientation val="minMax"/>
        </c:scaling>
        <c:delete val="1"/>
        <c:axPos val="l"/>
        <c:numFmt formatCode="###0.00" sourceLinked="1"/>
        <c:majorTickMark val="none"/>
        <c:minorTickMark val="none"/>
        <c:tickLblPos val="nextTo"/>
        <c:crossAx val="106969984"/>
        <c:crosses val="autoZero"/>
        <c:crossBetween val="between"/>
      </c:valAx>
      <c:spPr>
        <a:noFill/>
        <a:ln>
          <a:noFill/>
        </a:ln>
        <a:effectLst/>
      </c:spPr>
    </c:plotArea>
    <c:legend>
      <c:legendPos val="r"/>
      <c:layout>
        <c:manualLayout>
          <c:xMode val="edge"/>
          <c:yMode val="edge"/>
          <c:x val="0.75452690288713897"/>
          <c:y val="0.61392315543890397"/>
          <c:w val="0.24547309137378201"/>
          <c:h val="9.63603958116765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Mobility</a:t>
            </a:r>
          </a:p>
        </c:rich>
      </c:tx>
      <c:layout/>
      <c:overlay val="0"/>
      <c:spPr>
        <a:noFill/>
        <a:ln>
          <a:noFill/>
        </a:ln>
        <a:effectLst/>
      </c:spPr>
    </c:title>
    <c:autoTitleDeleted val="0"/>
    <c:plotArea>
      <c:layout/>
      <c:lineChart>
        <c:grouping val="standard"/>
        <c:varyColors val="0"/>
        <c:ser>
          <c:idx val="0"/>
          <c:order val="0"/>
          <c:tx>
            <c:strRef>
              <c:f>EQ5D!$N$136</c:f>
              <c:strCache>
                <c:ptCount val="1"/>
                <c:pt idx="0">
                  <c:v>no problems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EQ5D!$O$135:$R$135</c:f>
              <c:strCache>
                <c:ptCount val="4"/>
                <c:pt idx="0">
                  <c:v>start</c:v>
                </c:pt>
                <c:pt idx="1">
                  <c:v>3m</c:v>
                </c:pt>
                <c:pt idx="2">
                  <c:v>6m</c:v>
                </c:pt>
                <c:pt idx="3">
                  <c:v>12m</c:v>
                </c:pt>
              </c:strCache>
            </c:strRef>
          </c:cat>
          <c:val>
            <c:numRef>
              <c:f>EQ5D!$O$136:$R$136</c:f>
              <c:numCache>
                <c:formatCode>###0</c:formatCode>
                <c:ptCount val="4"/>
                <c:pt idx="0">
                  <c:v>53.061224489795663</c:v>
                </c:pt>
                <c:pt idx="1">
                  <c:v>66.666666666666643</c:v>
                </c:pt>
                <c:pt idx="2">
                  <c:v>72.108843537414316</c:v>
                </c:pt>
                <c:pt idx="3">
                  <c:v>70.068027210883983</c:v>
                </c:pt>
              </c:numCache>
            </c:numRef>
          </c:val>
          <c:smooth val="0"/>
          <c:extLst xmlns:c16r2="http://schemas.microsoft.com/office/drawing/2015/06/chart">
            <c:ext xmlns:c16="http://schemas.microsoft.com/office/drawing/2014/chart" uri="{C3380CC4-5D6E-409C-BE32-E72D297353CC}">
              <c16:uniqueId val="{00000000-301B-41E1-8D00-9E0CDEDCA7B3}"/>
            </c:ext>
          </c:extLst>
        </c:ser>
        <c:ser>
          <c:idx val="1"/>
          <c:order val="1"/>
          <c:tx>
            <c:strRef>
              <c:f>EQ5D!$N$137</c:f>
              <c:strCache>
                <c:ptCount val="1"/>
                <c:pt idx="0">
                  <c:v>some problems</c:v>
                </c:pt>
              </c:strCache>
            </c:strRef>
          </c:tx>
          <c:spPr>
            <a:ln w="28575" cap="rnd">
              <a:solidFill>
                <a:schemeClr val="accent2"/>
              </a:solidFill>
              <a:round/>
            </a:ln>
            <a:effectLst/>
          </c:spPr>
          <c:marker>
            <c:symbol val="none"/>
          </c:marker>
          <c:dLbls>
            <c:dLbl>
              <c:idx val="0"/>
              <c:layout>
                <c:manualLayout>
                  <c:x val="-5.06666666666667E-2"/>
                  <c:y val="4.66222006852620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01B-41E1-8D00-9E0CDEDCA7B3}"/>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EQ5D!$O$135:$R$135</c:f>
              <c:strCache>
                <c:ptCount val="4"/>
                <c:pt idx="0">
                  <c:v>start</c:v>
                </c:pt>
                <c:pt idx="1">
                  <c:v>3m</c:v>
                </c:pt>
                <c:pt idx="2">
                  <c:v>6m</c:v>
                </c:pt>
                <c:pt idx="3">
                  <c:v>12m</c:v>
                </c:pt>
              </c:strCache>
            </c:strRef>
          </c:cat>
          <c:val>
            <c:numRef>
              <c:f>EQ5D!$O$137:$R$137</c:f>
              <c:numCache>
                <c:formatCode>###0</c:formatCode>
                <c:ptCount val="4"/>
                <c:pt idx="0">
                  <c:v>46.258503401360542</c:v>
                </c:pt>
                <c:pt idx="1">
                  <c:v>32.653061224489797</c:v>
                </c:pt>
                <c:pt idx="2">
                  <c:v>27.210884353741498</c:v>
                </c:pt>
                <c:pt idx="3">
                  <c:v>28.571428571428569</c:v>
                </c:pt>
              </c:numCache>
            </c:numRef>
          </c:val>
          <c:smooth val="0"/>
          <c:extLst xmlns:c16r2="http://schemas.microsoft.com/office/drawing/2015/06/chart">
            <c:ext xmlns:c16="http://schemas.microsoft.com/office/drawing/2014/chart" uri="{C3380CC4-5D6E-409C-BE32-E72D297353CC}">
              <c16:uniqueId val="{00000002-301B-41E1-8D00-9E0CDEDCA7B3}"/>
            </c:ext>
          </c:extLst>
        </c:ser>
        <c:ser>
          <c:idx val="2"/>
          <c:order val="2"/>
          <c:tx>
            <c:strRef>
              <c:f>EQ5D!$N$138</c:f>
              <c:strCache>
                <c:ptCount val="1"/>
                <c:pt idx="0">
                  <c:v>severe problems</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EQ5D!$O$135:$R$135</c:f>
              <c:strCache>
                <c:ptCount val="4"/>
                <c:pt idx="0">
                  <c:v>start</c:v>
                </c:pt>
                <c:pt idx="1">
                  <c:v>3m</c:v>
                </c:pt>
                <c:pt idx="2">
                  <c:v>6m</c:v>
                </c:pt>
                <c:pt idx="3">
                  <c:v>12m</c:v>
                </c:pt>
              </c:strCache>
            </c:strRef>
          </c:cat>
          <c:val>
            <c:numRef>
              <c:f>EQ5D!$O$138:$R$138</c:f>
              <c:numCache>
                <c:formatCode>###0</c:formatCode>
                <c:ptCount val="4"/>
                <c:pt idx="0">
                  <c:v>0.68027210884353695</c:v>
                </c:pt>
                <c:pt idx="1">
                  <c:v>0.68027210884353695</c:v>
                </c:pt>
                <c:pt idx="2">
                  <c:v>0.68027210884353695</c:v>
                </c:pt>
                <c:pt idx="3">
                  <c:v>1.360544217687075</c:v>
                </c:pt>
              </c:numCache>
            </c:numRef>
          </c:val>
          <c:smooth val="0"/>
          <c:extLst xmlns:c16r2="http://schemas.microsoft.com/office/drawing/2015/06/chart">
            <c:ext xmlns:c16="http://schemas.microsoft.com/office/drawing/2014/chart" uri="{C3380CC4-5D6E-409C-BE32-E72D297353CC}">
              <c16:uniqueId val="{00000003-301B-41E1-8D00-9E0CDEDCA7B3}"/>
            </c:ext>
          </c:extLst>
        </c:ser>
        <c:dLbls>
          <c:dLblPos val="t"/>
          <c:showLegendKey val="0"/>
          <c:showVal val="1"/>
          <c:showCatName val="0"/>
          <c:showSerName val="0"/>
          <c:showPercent val="0"/>
          <c:showBubbleSize val="0"/>
        </c:dLbls>
        <c:smooth val="0"/>
        <c:axId val="186638832"/>
        <c:axId val="186639392"/>
      </c:lineChart>
      <c:catAx>
        <c:axId val="186638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39392"/>
        <c:crosses val="autoZero"/>
        <c:auto val="1"/>
        <c:lblAlgn val="ctr"/>
        <c:lblOffset val="100"/>
        <c:noMultiLvlLbl val="0"/>
      </c:catAx>
      <c:valAx>
        <c:axId val="186639392"/>
        <c:scaling>
          <c:orientation val="minMax"/>
        </c:scaling>
        <c:delete val="1"/>
        <c:axPos val="l"/>
        <c:numFmt formatCode="###0" sourceLinked="1"/>
        <c:majorTickMark val="none"/>
        <c:minorTickMark val="none"/>
        <c:tickLblPos val="nextTo"/>
        <c:crossAx val="186638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Self Care</a:t>
            </a:r>
          </a:p>
        </c:rich>
      </c:tx>
      <c:layout/>
      <c:overlay val="0"/>
      <c:spPr>
        <a:noFill/>
        <a:ln>
          <a:noFill/>
        </a:ln>
        <a:effectLst/>
      </c:spPr>
    </c:title>
    <c:autoTitleDeleted val="0"/>
    <c:plotArea>
      <c:layout/>
      <c:lineChart>
        <c:grouping val="standard"/>
        <c:varyColors val="0"/>
        <c:ser>
          <c:idx val="0"/>
          <c:order val="0"/>
          <c:tx>
            <c:strRef>
              <c:f>EQ5D!$N$144</c:f>
              <c:strCache>
                <c:ptCount val="1"/>
                <c:pt idx="0">
                  <c:v>no problems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EQ5D!$O$143:$R$143</c:f>
              <c:strCache>
                <c:ptCount val="4"/>
                <c:pt idx="0">
                  <c:v>start</c:v>
                </c:pt>
                <c:pt idx="1">
                  <c:v>3m</c:v>
                </c:pt>
                <c:pt idx="2">
                  <c:v>6m</c:v>
                </c:pt>
                <c:pt idx="3">
                  <c:v>12m</c:v>
                </c:pt>
              </c:strCache>
            </c:strRef>
          </c:cat>
          <c:val>
            <c:numRef>
              <c:f>EQ5D!$O$144:$R$144</c:f>
              <c:numCache>
                <c:formatCode>###0</c:formatCode>
                <c:ptCount val="4"/>
                <c:pt idx="0">
                  <c:v>84.353741496598062</c:v>
                </c:pt>
                <c:pt idx="1">
                  <c:v>90.476190476190482</c:v>
                </c:pt>
                <c:pt idx="2">
                  <c:v>87.755102040816311</c:v>
                </c:pt>
                <c:pt idx="3">
                  <c:v>87.755102040816311</c:v>
                </c:pt>
              </c:numCache>
            </c:numRef>
          </c:val>
          <c:smooth val="0"/>
          <c:extLst xmlns:c16r2="http://schemas.microsoft.com/office/drawing/2015/06/chart">
            <c:ext xmlns:c16="http://schemas.microsoft.com/office/drawing/2014/chart" uri="{C3380CC4-5D6E-409C-BE32-E72D297353CC}">
              <c16:uniqueId val="{00000000-46C2-46E7-AD3E-638055C64AFC}"/>
            </c:ext>
          </c:extLst>
        </c:ser>
        <c:ser>
          <c:idx val="1"/>
          <c:order val="1"/>
          <c:tx>
            <c:strRef>
              <c:f>EQ5D!$N$145</c:f>
              <c:strCache>
                <c:ptCount val="1"/>
                <c:pt idx="0">
                  <c:v>some problems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EQ5D!$O$143:$R$143</c:f>
              <c:strCache>
                <c:ptCount val="4"/>
                <c:pt idx="0">
                  <c:v>start</c:v>
                </c:pt>
                <c:pt idx="1">
                  <c:v>3m</c:v>
                </c:pt>
                <c:pt idx="2">
                  <c:v>6m</c:v>
                </c:pt>
                <c:pt idx="3">
                  <c:v>12m</c:v>
                </c:pt>
              </c:strCache>
            </c:strRef>
          </c:cat>
          <c:val>
            <c:numRef>
              <c:f>EQ5D!$O$145:$R$145</c:f>
              <c:numCache>
                <c:formatCode>###0</c:formatCode>
                <c:ptCount val="4"/>
                <c:pt idx="0">
                  <c:v>13.605442176870749</c:v>
                </c:pt>
                <c:pt idx="1">
                  <c:v>9.5238095238095237</c:v>
                </c:pt>
                <c:pt idx="2">
                  <c:v>12.244897959183669</c:v>
                </c:pt>
                <c:pt idx="3">
                  <c:v>12.244897959183669</c:v>
                </c:pt>
              </c:numCache>
            </c:numRef>
          </c:val>
          <c:smooth val="0"/>
          <c:extLst xmlns:c16r2="http://schemas.microsoft.com/office/drawing/2015/06/chart">
            <c:ext xmlns:c16="http://schemas.microsoft.com/office/drawing/2014/chart" uri="{C3380CC4-5D6E-409C-BE32-E72D297353CC}">
              <c16:uniqueId val="{00000001-46C2-46E7-AD3E-638055C64AFC}"/>
            </c:ext>
          </c:extLst>
        </c:ser>
        <c:ser>
          <c:idx val="2"/>
          <c:order val="2"/>
          <c:tx>
            <c:strRef>
              <c:f>EQ5D!$N$146</c:f>
              <c:strCache>
                <c:ptCount val="1"/>
                <c:pt idx="0">
                  <c:v>severe problems</c:v>
                </c:pt>
              </c:strCache>
            </c:strRef>
          </c:tx>
          <c:spPr>
            <a:ln w="28575" cap="rnd">
              <a:solidFill>
                <a:srgbClr val="FF0000"/>
              </a:solidFill>
              <a:round/>
            </a:ln>
            <a:effectLst/>
          </c:spPr>
          <c:marker>
            <c:symbol val="none"/>
          </c:marker>
          <c:dLbls>
            <c:dLbl>
              <c:idx val="0"/>
              <c:layout>
                <c:manualLayout>
                  <c:x val="-3.8277777777777799E-2"/>
                  <c:y val="-3.00579615048119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6C2-46E7-AD3E-638055C64AFC}"/>
                </c:ext>
                <c:ext xmlns:c15="http://schemas.microsoft.com/office/drawing/2012/chart" uri="{CE6537A1-D6FC-4f65-9D91-7224C49458BB}">
                  <c15:layout/>
                </c:ext>
              </c:extLst>
            </c:dLbl>
            <c:dLbl>
              <c:idx val="1"/>
              <c:layout>
                <c:manualLayout>
                  <c:x val="-2.9944444444444399E-2"/>
                  <c:y val="-1.153944298629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6C2-46E7-AD3E-638055C64AFC}"/>
                </c:ext>
                <c:ext xmlns:c15="http://schemas.microsoft.com/office/drawing/2012/chart" uri="{CE6537A1-D6FC-4f65-9D91-7224C49458BB}">
                  <c15:layout/>
                </c:ext>
              </c:extLst>
            </c:dLbl>
            <c:dLbl>
              <c:idx val="2"/>
              <c:layout>
                <c:manualLayout>
                  <c:x val="-2.9944444444444399E-2"/>
                  <c:y val="-2.5428331875182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6C2-46E7-AD3E-638055C64AFC}"/>
                </c:ext>
                <c:ext xmlns:c15="http://schemas.microsoft.com/office/drawing/2012/chart" uri="{CE6537A1-D6FC-4f65-9D91-7224C49458BB}">
                  <c15:layout/>
                </c:ext>
              </c:extLst>
            </c:dLbl>
            <c:dLbl>
              <c:idx val="3"/>
              <c:layout>
                <c:manualLayout>
                  <c:x val="-2.9944444444444499E-2"/>
                  <c:y val="-1.153944298629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6C2-46E7-AD3E-638055C64AF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EQ5D!$O$143:$R$143</c:f>
              <c:strCache>
                <c:ptCount val="4"/>
                <c:pt idx="0">
                  <c:v>start</c:v>
                </c:pt>
                <c:pt idx="1">
                  <c:v>3m</c:v>
                </c:pt>
                <c:pt idx="2">
                  <c:v>6m</c:v>
                </c:pt>
                <c:pt idx="3">
                  <c:v>12m</c:v>
                </c:pt>
              </c:strCache>
            </c:strRef>
          </c:cat>
          <c:val>
            <c:numRef>
              <c:f>EQ5D!$O$146:$R$146</c:f>
              <c:numCache>
                <c:formatCode>###0</c:formatCode>
                <c:ptCount val="4"/>
                <c:pt idx="0">
                  <c:v>2.0408163265306132</c:v>
                </c:pt>
                <c:pt idx="1">
                  <c:v>0</c:v>
                </c:pt>
                <c:pt idx="2">
                  <c:v>0</c:v>
                </c:pt>
                <c:pt idx="3">
                  <c:v>0</c:v>
                </c:pt>
              </c:numCache>
            </c:numRef>
          </c:val>
          <c:smooth val="0"/>
          <c:extLst xmlns:c16r2="http://schemas.microsoft.com/office/drawing/2015/06/chart">
            <c:ext xmlns:c16="http://schemas.microsoft.com/office/drawing/2014/chart" uri="{C3380CC4-5D6E-409C-BE32-E72D297353CC}">
              <c16:uniqueId val="{00000006-46C2-46E7-AD3E-638055C64AFC}"/>
            </c:ext>
          </c:extLst>
        </c:ser>
        <c:dLbls>
          <c:dLblPos val="t"/>
          <c:showLegendKey val="0"/>
          <c:showVal val="1"/>
          <c:showCatName val="0"/>
          <c:showSerName val="0"/>
          <c:showPercent val="0"/>
          <c:showBubbleSize val="0"/>
        </c:dLbls>
        <c:smooth val="0"/>
        <c:axId val="186642752"/>
        <c:axId val="186643312"/>
      </c:lineChart>
      <c:catAx>
        <c:axId val="18664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43312"/>
        <c:crosses val="autoZero"/>
        <c:auto val="1"/>
        <c:lblAlgn val="ctr"/>
        <c:lblOffset val="100"/>
        <c:noMultiLvlLbl val="0"/>
      </c:catAx>
      <c:valAx>
        <c:axId val="186643312"/>
        <c:scaling>
          <c:orientation val="minMax"/>
        </c:scaling>
        <c:delete val="1"/>
        <c:axPos val="l"/>
        <c:numFmt formatCode="###0" sourceLinked="1"/>
        <c:majorTickMark val="none"/>
        <c:minorTickMark val="none"/>
        <c:tickLblPos val="nextTo"/>
        <c:crossAx val="186642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Pain</a:t>
            </a:r>
          </a:p>
        </c:rich>
      </c:tx>
      <c:layout/>
      <c:overlay val="0"/>
      <c:spPr>
        <a:noFill/>
        <a:ln>
          <a:noFill/>
        </a:ln>
        <a:effectLst/>
      </c:spPr>
    </c:title>
    <c:autoTitleDeleted val="0"/>
    <c:plotArea>
      <c:layout>
        <c:manualLayout>
          <c:layoutTarget val="inner"/>
          <c:xMode val="edge"/>
          <c:yMode val="edge"/>
          <c:x val="0"/>
          <c:y val="0.26170571686877803"/>
          <c:w val="0.88431590656284798"/>
          <c:h val="0.31421363381533701"/>
        </c:manualLayout>
      </c:layout>
      <c:lineChart>
        <c:grouping val="standard"/>
        <c:varyColors val="0"/>
        <c:ser>
          <c:idx val="0"/>
          <c:order val="0"/>
          <c:tx>
            <c:strRef>
              <c:f>EQ5D!$N$160</c:f>
              <c:strCache>
                <c:ptCount val="1"/>
                <c:pt idx="0">
                  <c:v>no problems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EQ5D!$O$159:$R$159</c:f>
              <c:strCache>
                <c:ptCount val="4"/>
                <c:pt idx="0">
                  <c:v>start</c:v>
                </c:pt>
                <c:pt idx="1">
                  <c:v>3m</c:v>
                </c:pt>
                <c:pt idx="2">
                  <c:v>6m</c:v>
                </c:pt>
                <c:pt idx="3">
                  <c:v>12m</c:v>
                </c:pt>
              </c:strCache>
            </c:strRef>
          </c:cat>
          <c:val>
            <c:numRef>
              <c:f>EQ5D!$O$160:$R$160</c:f>
              <c:numCache>
                <c:formatCode>###0</c:formatCode>
                <c:ptCount val="4"/>
                <c:pt idx="0">
                  <c:v>42.857142857142577</c:v>
                </c:pt>
                <c:pt idx="1">
                  <c:v>51.700680272108848</c:v>
                </c:pt>
                <c:pt idx="2">
                  <c:v>63.945578231292522</c:v>
                </c:pt>
                <c:pt idx="3">
                  <c:v>68.707482993197274</c:v>
                </c:pt>
              </c:numCache>
            </c:numRef>
          </c:val>
          <c:smooth val="0"/>
          <c:extLst xmlns:c16r2="http://schemas.microsoft.com/office/drawing/2015/06/chart">
            <c:ext xmlns:c16="http://schemas.microsoft.com/office/drawing/2014/chart" uri="{C3380CC4-5D6E-409C-BE32-E72D297353CC}">
              <c16:uniqueId val="{00000000-56A5-42FA-B0AE-B923AE8E1FCC}"/>
            </c:ext>
          </c:extLst>
        </c:ser>
        <c:ser>
          <c:idx val="1"/>
          <c:order val="1"/>
          <c:tx>
            <c:strRef>
              <c:f>EQ5D!$N$161</c:f>
              <c:strCache>
                <c:ptCount val="1"/>
                <c:pt idx="0">
                  <c:v>some problems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EQ5D!$O$159:$R$159</c:f>
              <c:strCache>
                <c:ptCount val="4"/>
                <c:pt idx="0">
                  <c:v>start</c:v>
                </c:pt>
                <c:pt idx="1">
                  <c:v>3m</c:v>
                </c:pt>
                <c:pt idx="2">
                  <c:v>6m</c:v>
                </c:pt>
                <c:pt idx="3">
                  <c:v>12m</c:v>
                </c:pt>
              </c:strCache>
            </c:strRef>
          </c:cat>
          <c:val>
            <c:numRef>
              <c:f>EQ5D!$O$161:$R$161</c:f>
              <c:numCache>
                <c:formatCode>###0</c:formatCode>
                <c:ptCount val="4"/>
                <c:pt idx="0">
                  <c:v>50.34013605442177</c:v>
                </c:pt>
                <c:pt idx="1">
                  <c:v>46.258503401360542</c:v>
                </c:pt>
                <c:pt idx="2">
                  <c:v>33.333333333333329</c:v>
                </c:pt>
                <c:pt idx="3">
                  <c:v>29.251700680272101</c:v>
                </c:pt>
              </c:numCache>
            </c:numRef>
          </c:val>
          <c:smooth val="0"/>
          <c:extLst xmlns:c16r2="http://schemas.microsoft.com/office/drawing/2015/06/chart">
            <c:ext xmlns:c16="http://schemas.microsoft.com/office/drawing/2014/chart" uri="{C3380CC4-5D6E-409C-BE32-E72D297353CC}">
              <c16:uniqueId val="{00000001-56A5-42FA-B0AE-B923AE8E1FCC}"/>
            </c:ext>
          </c:extLst>
        </c:ser>
        <c:ser>
          <c:idx val="2"/>
          <c:order val="2"/>
          <c:tx>
            <c:strRef>
              <c:f>EQ5D!$N$162</c:f>
              <c:strCache>
                <c:ptCount val="1"/>
                <c:pt idx="0">
                  <c:v>severe problems</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EQ5D!$O$159:$R$159</c:f>
              <c:strCache>
                <c:ptCount val="4"/>
                <c:pt idx="0">
                  <c:v>start</c:v>
                </c:pt>
                <c:pt idx="1">
                  <c:v>3m</c:v>
                </c:pt>
                <c:pt idx="2">
                  <c:v>6m</c:v>
                </c:pt>
                <c:pt idx="3">
                  <c:v>12m</c:v>
                </c:pt>
              </c:strCache>
            </c:strRef>
          </c:cat>
          <c:val>
            <c:numRef>
              <c:f>EQ5D!$O$162:$R$162</c:f>
              <c:numCache>
                <c:formatCode>###0</c:formatCode>
                <c:ptCount val="4"/>
                <c:pt idx="0">
                  <c:v>6.8027210884353746</c:v>
                </c:pt>
                <c:pt idx="1">
                  <c:v>2.0408163265306132</c:v>
                </c:pt>
                <c:pt idx="2">
                  <c:v>2.721088435374146</c:v>
                </c:pt>
                <c:pt idx="3">
                  <c:v>2.0408163265306132</c:v>
                </c:pt>
              </c:numCache>
            </c:numRef>
          </c:val>
          <c:smooth val="0"/>
          <c:extLst xmlns:c16r2="http://schemas.microsoft.com/office/drawing/2015/06/chart">
            <c:ext xmlns:c16="http://schemas.microsoft.com/office/drawing/2014/chart" uri="{C3380CC4-5D6E-409C-BE32-E72D297353CC}">
              <c16:uniqueId val="{00000002-56A5-42FA-B0AE-B923AE8E1FCC}"/>
            </c:ext>
          </c:extLst>
        </c:ser>
        <c:dLbls>
          <c:dLblPos val="t"/>
          <c:showLegendKey val="0"/>
          <c:showVal val="1"/>
          <c:showCatName val="0"/>
          <c:showSerName val="0"/>
          <c:showPercent val="0"/>
          <c:showBubbleSize val="0"/>
        </c:dLbls>
        <c:smooth val="0"/>
        <c:axId val="187360672"/>
        <c:axId val="187361232"/>
      </c:lineChart>
      <c:catAx>
        <c:axId val="18736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61232"/>
        <c:crosses val="autoZero"/>
        <c:auto val="1"/>
        <c:lblAlgn val="ctr"/>
        <c:lblOffset val="100"/>
        <c:noMultiLvlLbl val="0"/>
      </c:catAx>
      <c:valAx>
        <c:axId val="187361232"/>
        <c:scaling>
          <c:orientation val="minMax"/>
        </c:scaling>
        <c:delete val="1"/>
        <c:axPos val="l"/>
        <c:numFmt formatCode="###0" sourceLinked="1"/>
        <c:majorTickMark val="none"/>
        <c:minorTickMark val="none"/>
        <c:tickLblPos val="nextTo"/>
        <c:crossAx val="187360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Usual Activities</a:t>
            </a:r>
          </a:p>
        </c:rich>
      </c:tx>
      <c:layout/>
      <c:overlay val="0"/>
      <c:spPr>
        <a:noFill/>
        <a:ln>
          <a:noFill/>
        </a:ln>
        <a:effectLst/>
      </c:spPr>
    </c:title>
    <c:autoTitleDeleted val="0"/>
    <c:plotArea>
      <c:layout/>
      <c:lineChart>
        <c:grouping val="standard"/>
        <c:varyColors val="0"/>
        <c:ser>
          <c:idx val="0"/>
          <c:order val="0"/>
          <c:tx>
            <c:strRef>
              <c:f>EQ5D!$N$152</c:f>
              <c:strCache>
                <c:ptCount val="1"/>
                <c:pt idx="0">
                  <c:v>no problems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EQ5D!$O$151:$R$151</c:f>
              <c:strCache>
                <c:ptCount val="4"/>
                <c:pt idx="0">
                  <c:v>start</c:v>
                </c:pt>
                <c:pt idx="1">
                  <c:v>3m</c:v>
                </c:pt>
                <c:pt idx="2">
                  <c:v>6m</c:v>
                </c:pt>
                <c:pt idx="3">
                  <c:v>12m</c:v>
                </c:pt>
              </c:strCache>
            </c:strRef>
          </c:cat>
          <c:val>
            <c:numRef>
              <c:f>EQ5D!$O$152:$R$152</c:f>
              <c:numCache>
                <c:formatCode>###0</c:formatCode>
                <c:ptCount val="4"/>
                <c:pt idx="0">
                  <c:v>48.299319727891152</c:v>
                </c:pt>
                <c:pt idx="1">
                  <c:v>63.945578231292522</c:v>
                </c:pt>
                <c:pt idx="2">
                  <c:v>71.428571428571246</c:v>
                </c:pt>
                <c:pt idx="3">
                  <c:v>72.789115646258523</c:v>
                </c:pt>
              </c:numCache>
            </c:numRef>
          </c:val>
          <c:smooth val="0"/>
          <c:extLst xmlns:c16r2="http://schemas.microsoft.com/office/drawing/2015/06/chart">
            <c:ext xmlns:c16="http://schemas.microsoft.com/office/drawing/2014/chart" uri="{C3380CC4-5D6E-409C-BE32-E72D297353CC}">
              <c16:uniqueId val="{00000000-EDAE-4CC9-9128-F7E172BBAE5D}"/>
            </c:ext>
          </c:extLst>
        </c:ser>
        <c:ser>
          <c:idx val="1"/>
          <c:order val="1"/>
          <c:tx>
            <c:strRef>
              <c:f>EQ5D!$N$153</c:f>
              <c:strCache>
                <c:ptCount val="1"/>
                <c:pt idx="0">
                  <c:v>some problems</c:v>
                </c:pt>
              </c:strCache>
            </c:strRef>
          </c:tx>
          <c:spPr>
            <a:ln w="28575" cap="rnd">
              <a:solidFill>
                <a:schemeClr val="accent2"/>
              </a:solidFill>
              <a:round/>
            </a:ln>
            <a:effectLst/>
          </c:spPr>
          <c:marker>
            <c:symbol val="none"/>
          </c:marker>
          <c:dLbls>
            <c:dLbl>
              <c:idx val="0"/>
              <c:layout>
                <c:manualLayout>
                  <c:x val="-4.8566493955094998E-2"/>
                  <c:y val="4.14159343478888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DAE-4CC9-9128-F7E172BBAE5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EQ5D!$O$151:$R$151</c:f>
              <c:strCache>
                <c:ptCount val="4"/>
                <c:pt idx="0">
                  <c:v>start</c:v>
                </c:pt>
                <c:pt idx="1">
                  <c:v>3m</c:v>
                </c:pt>
                <c:pt idx="2">
                  <c:v>6m</c:v>
                </c:pt>
                <c:pt idx="3">
                  <c:v>12m</c:v>
                </c:pt>
              </c:strCache>
            </c:strRef>
          </c:cat>
          <c:val>
            <c:numRef>
              <c:f>EQ5D!$O$153:$R$153</c:f>
              <c:numCache>
                <c:formatCode>###0</c:formatCode>
                <c:ptCount val="4"/>
                <c:pt idx="0">
                  <c:v>46.258503401360542</c:v>
                </c:pt>
                <c:pt idx="1">
                  <c:v>35.374149659863718</c:v>
                </c:pt>
                <c:pt idx="2">
                  <c:v>27.89115646258503</c:v>
                </c:pt>
                <c:pt idx="3">
                  <c:v>25.850340136054431</c:v>
                </c:pt>
              </c:numCache>
            </c:numRef>
          </c:val>
          <c:smooth val="0"/>
          <c:extLst xmlns:c16r2="http://schemas.microsoft.com/office/drawing/2015/06/chart">
            <c:ext xmlns:c16="http://schemas.microsoft.com/office/drawing/2014/chart" uri="{C3380CC4-5D6E-409C-BE32-E72D297353CC}">
              <c16:uniqueId val="{00000002-EDAE-4CC9-9128-F7E172BBAE5D}"/>
            </c:ext>
          </c:extLst>
        </c:ser>
        <c:ser>
          <c:idx val="2"/>
          <c:order val="2"/>
          <c:tx>
            <c:strRef>
              <c:f>EQ5D!$N$154</c:f>
              <c:strCache>
                <c:ptCount val="1"/>
                <c:pt idx="0">
                  <c:v>severe problems</c:v>
                </c:pt>
              </c:strCache>
            </c:strRef>
          </c:tx>
          <c:spPr>
            <a:ln w="28575" cap="rnd">
              <a:solidFill>
                <a:srgbClr val="FF66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EQ5D!$O$151:$R$151</c:f>
              <c:strCache>
                <c:ptCount val="4"/>
                <c:pt idx="0">
                  <c:v>start</c:v>
                </c:pt>
                <c:pt idx="1">
                  <c:v>3m</c:v>
                </c:pt>
                <c:pt idx="2">
                  <c:v>6m</c:v>
                </c:pt>
                <c:pt idx="3">
                  <c:v>12m</c:v>
                </c:pt>
              </c:strCache>
            </c:strRef>
          </c:cat>
          <c:val>
            <c:numRef>
              <c:f>EQ5D!$O$154:$R$154</c:f>
              <c:numCache>
                <c:formatCode>###0</c:formatCode>
                <c:ptCount val="4"/>
                <c:pt idx="0">
                  <c:v>5.4421768707482716</c:v>
                </c:pt>
                <c:pt idx="1">
                  <c:v>0.68027210884353695</c:v>
                </c:pt>
                <c:pt idx="2">
                  <c:v>0.68027210884353695</c:v>
                </c:pt>
                <c:pt idx="3">
                  <c:v>1.360544217687075</c:v>
                </c:pt>
              </c:numCache>
            </c:numRef>
          </c:val>
          <c:smooth val="0"/>
          <c:extLst xmlns:c16r2="http://schemas.microsoft.com/office/drawing/2015/06/chart">
            <c:ext xmlns:c16="http://schemas.microsoft.com/office/drawing/2014/chart" uri="{C3380CC4-5D6E-409C-BE32-E72D297353CC}">
              <c16:uniqueId val="{00000003-EDAE-4CC9-9128-F7E172BBAE5D}"/>
            </c:ext>
          </c:extLst>
        </c:ser>
        <c:dLbls>
          <c:dLblPos val="t"/>
          <c:showLegendKey val="0"/>
          <c:showVal val="1"/>
          <c:showCatName val="0"/>
          <c:showSerName val="0"/>
          <c:showPercent val="0"/>
          <c:showBubbleSize val="0"/>
        </c:dLbls>
        <c:smooth val="0"/>
        <c:axId val="187364592"/>
        <c:axId val="187365152"/>
      </c:lineChart>
      <c:catAx>
        <c:axId val="18736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365152"/>
        <c:crosses val="autoZero"/>
        <c:auto val="1"/>
        <c:lblAlgn val="ctr"/>
        <c:lblOffset val="100"/>
        <c:noMultiLvlLbl val="0"/>
      </c:catAx>
      <c:valAx>
        <c:axId val="187365152"/>
        <c:scaling>
          <c:orientation val="minMax"/>
        </c:scaling>
        <c:delete val="1"/>
        <c:axPos val="l"/>
        <c:numFmt formatCode="###0" sourceLinked="1"/>
        <c:majorTickMark val="none"/>
        <c:minorTickMark val="none"/>
        <c:tickLblPos val="nextTo"/>
        <c:crossAx val="187364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Anxiety</a:t>
            </a:r>
          </a:p>
        </c:rich>
      </c:tx>
      <c:layout/>
      <c:overlay val="0"/>
      <c:spPr>
        <a:noFill/>
        <a:ln>
          <a:noFill/>
        </a:ln>
        <a:effectLst/>
      </c:spPr>
    </c:title>
    <c:autoTitleDeleted val="0"/>
    <c:plotArea>
      <c:layout>
        <c:manualLayout>
          <c:layoutTarget val="inner"/>
          <c:xMode val="edge"/>
          <c:yMode val="edge"/>
          <c:x val="4.4406312754693901E-2"/>
          <c:y val="0.204920181054668"/>
          <c:w val="0.91522157996146403"/>
          <c:h val="0.42492848592350202"/>
        </c:manualLayout>
      </c:layout>
      <c:lineChart>
        <c:grouping val="standard"/>
        <c:varyColors val="0"/>
        <c:ser>
          <c:idx val="0"/>
          <c:order val="0"/>
          <c:tx>
            <c:strRef>
              <c:f>EQ5D!$N$168</c:f>
              <c:strCache>
                <c:ptCount val="1"/>
                <c:pt idx="0">
                  <c:v>no problems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EQ5D!$O$167:$R$167</c:f>
              <c:strCache>
                <c:ptCount val="4"/>
                <c:pt idx="0">
                  <c:v>start</c:v>
                </c:pt>
                <c:pt idx="1">
                  <c:v>3m</c:v>
                </c:pt>
                <c:pt idx="2">
                  <c:v>6m</c:v>
                </c:pt>
                <c:pt idx="3">
                  <c:v>12m</c:v>
                </c:pt>
              </c:strCache>
            </c:strRef>
          </c:cat>
          <c:val>
            <c:numRef>
              <c:f>EQ5D!$O$168:$R$168</c:f>
              <c:numCache>
                <c:formatCode>###0</c:formatCode>
                <c:ptCount val="4"/>
                <c:pt idx="0">
                  <c:v>55.782312925170103</c:v>
                </c:pt>
                <c:pt idx="1">
                  <c:v>71.428571428571246</c:v>
                </c:pt>
                <c:pt idx="2">
                  <c:v>78.911564625850403</c:v>
                </c:pt>
                <c:pt idx="3">
                  <c:v>80.272108843537069</c:v>
                </c:pt>
              </c:numCache>
            </c:numRef>
          </c:val>
          <c:smooth val="0"/>
          <c:extLst xmlns:c16r2="http://schemas.microsoft.com/office/drawing/2015/06/chart">
            <c:ext xmlns:c16="http://schemas.microsoft.com/office/drawing/2014/chart" uri="{C3380CC4-5D6E-409C-BE32-E72D297353CC}">
              <c16:uniqueId val="{00000000-D825-449E-A2AC-C1A4B3B12E85}"/>
            </c:ext>
          </c:extLst>
        </c:ser>
        <c:ser>
          <c:idx val="1"/>
          <c:order val="1"/>
          <c:tx>
            <c:strRef>
              <c:f>EQ5D!$N$169</c:f>
              <c:strCache>
                <c:ptCount val="1"/>
                <c:pt idx="0">
                  <c:v>some problems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EQ5D!$O$167:$R$167</c:f>
              <c:strCache>
                <c:ptCount val="4"/>
                <c:pt idx="0">
                  <c:v>start</c:v>
                </c:pt>
                <c:pt idx="1">
                  <c:v>3m</c:v>
                </c:pt>
                <c:pt idx="2">
                  <c:v>6m</c:v>
                </c:pt>
                <c:pt idx="3">
                  <c:v>12m</c:v>
                </c:pt>
              </c:strCache>
            </c:strRef>
          </c:cat>
          <c:val>
            <c:numRef>
              <c:f>EQ5D!$O$169:$R$169</c:f>
              <c:numCache>
                <c:formatCode>###0</c:formatCode>
                <c:ptCount val="4"/>
                <c:pt idx="0">
                  <c:v>38.095238095238102</c:v>
                </c:pt>
                <c:pt idx="1">
                  <c:v>26.530612244897959</c:v>
                </c:pt>
                <c:pt idx="2">
                  <c:v>20.408163265306111</c:v>
                </c:pt>
                <c:pt idx="3">
                  <c:v>19.04761904761904</c:v>
                </c:pt>
              </c:numCache>
            </c:numRef>
          </c:val>
          <c:smooth val="0"/>
          <c:extLst xmlns:c16r2="http://schemas.microsoft.com/office/drawing/2015/06/chart">
            <c:ext xmlns:c16="http://schemas.microsoft.com/office/drawing/2014/chart" uri="{C3380CC4-5D6E-409C-BE32-E72D297353CC}">
              <c16:uniqueId val="{00000001-D825-449E-A2AC-C1A4B3B12E85}"/>
            </c:ext>
          </c:extLst>
        </c:ser>
        <c:ser>
          <c:idx val="2"/>
          <c:order val="2"/>
          <c:tx>
            <c:strRef>
              <c:f>EQ5D!$N$170</c:f>
              <c:strCache>
                <c:ptCount val="1"/>
                <c:pt idx="0">
                  <c:v>severe problems</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EQ5D!$O$167:$R$167</c:f>
              <c:strCache>
                <c:ptCount val="4"/>
                <c:pt idx="0">
                  <c:v>start</c:v>
                </c:pt>
                <c:pt idx="1">
                  <c:v>3m</c:v>
                </c:pt>
                <c:pt idx="2">
                  <c:v>6m</c:v>
                </c:pt>
                <c:pt idx="3">
                  <c:v>12m</c:v>
                </c:pt>
              </c:strCache>
            </c:strRef>
          </c:cat>
          <c:val>
            <c:numRef>
              <c:f>EQ5D!$O$170:$R$170</c:f>
              <c:numCache>
                <c:formatCode>###0</c:formatCode>
                <c:ptCount val="4"/>
                <c:pt idx="0">
                  <c:v>6.1224489795918364</c:v>
                </c:pt>
                <c:pt idx="1">
                  <c:v>2.0408163265306132</c:v>
                </c:pt>
                <c:pt idx="2">
                  <c:v>0.68027210884353695</c:v>
                </c:pt>
                <c:pt idx="3">
                  <c:v>0.68027210884353695</c:v>
                </c:pt>
              </c:numCache>
            </c:numRef>
          </c:val>
          <c:smooth val="0"/>
          <c:extLst xmlns:c16r2="http://schemas.microsoft.com/office/drawing/2015/06/chart">
            <c:ext xmlns:c16="http://schemas.microsoft.com/office/drawing/2014/chart" uri="{C3380CC4-5D6E-409C-BE32-E72D297353CC}">
              <c16:uniqueId val="{00000002-D825-449E-A2AC-C1A4B3B12E85}"/>
            </c:ext>
          </c:extLst>
        </c:ser>
        <c:dLbls>
          <c:dLblPos val="t"/>
          <c:showLegendKey val="0"/>
          <c:showVal val="1"/>
          <c:showCatName val="0"/>
          <c:showSerName val="0"/>
          <c:showPercent val="0"/>
          <c:showBubbleSize val="0"/>
        </c:dLbls>
        <c:smooth val="0"/>
        <c:axId val="188010704"/>
        <c:axId val="188011264"/>
      </c:lineChart>
      <c:catAx>
        <c:axId val="18801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011264"/>
        <c:crosses val="autoZero"/>
        <c:auto val="1"/>
        <c:lblAlgn val="ctr"/>
        <c:lblOffset val="100"/>
        <c:noMultiLvlLbl val="0"/>
      </c:catAx>
      <c:valAx>
        <c:axId val="188011264"/>
        <c:scaling>
          <c:orientation val="minMax"/>
        </c:scaling>
        <c:delete val="1"/>
        <c:axPos val="l"/>
        <c:numFmt formatCode="###0" sourceLinked="1"/>
        <c:majorTickMark val="none"/>
        <c:minorTickMark val="none"/>
        <c:tickLblPos val="nextTo"/>
        <c:crossAx val="188010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00000000000001E-2"/>
          <c:y val="5.5555555555555497E-2"/>
          <c:w val="0.93888888888888899"/>
          <c:h val="0.84167468649752097"/>
        </c:manualLayout>
      </c:layout>
      <c:lineChart>
        <c:grouping val="standard"/>
        <c:varyColors val="0"/>
        <c:ser>
          <c:idx val="0"/>
          <c:order val="0"/>
          <c:tx>
            <c:strRef>
              <c:f>'FACIT score '!$B$2</c:f>
              <c:strCache>
                <c:ptCount val="1"/>
                <c:pt idx="0">
                  <c:v>Average (mean) FACIT score </c:v>
                </c:pt>
              </c:strCache>
            </c:strRef>
          </c:tx>
          <c:spPr>
            <a:ln w="28575" cap="rnd">
              <a:solidFill>
                <a:schemeClr val="accent1"/>
              </a:solidFill>
              <a:round/>
            </a:ln>
            <a:effectLst/>
          </c:spPr>
          <c:marker>
            <c:symbol val="none"/>
          </c:marker>
          <c:dLbls>
            <c:dLbl>
              <c:idx val="0"/>
              <c:layout>
                <c:manualLayout>
                  <c:x val="-1.6666666666666701E-2"/>
                  <c:y val="3.703703703703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546-4C08-9D5F-53F3DC044E26}"/>
                </c:ext>
                <c:ext xmlns:c15="http://schemas.microsoft.com/office/drawing/2012/chart" uri="{CE6537A1-D6FC-4f65-9D91-7224C49458BB}">
                  <c15:layout/>
                </c:ext>
              </c:extLst>
            </c:dLbl>
            <c:dLbl>
              <c:idx val="1"/>
              <c:layout>
                <c:manualLayout>
                  <c:x val="-1.6666666666666601E-2"/>
                  <c:y val="4.16666666666666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546-4C08-9D5F-53F3DC044E26}"/>
                </c:ext>
                <c:ext xmlns:c15="http://schemas.microsoft.com/office/drawing/2012/chart" uri="{CE6537A1-D6FC-4f65-9D91-7224C49458BB}">
                  <c15:layout/>
                </c:ext>
              </c:extLst>
            </c:dLbl>
            <c:dLbl>
              <c:idx val="2"/>
              <c:layout>
                <c:manualLayout>
                  <c:x val="-8.3333333333334408E-3"/>
                  <c:y val="4.16666666666666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546-4C08-9D5F-53F3DC044E2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'FACIT score '!$A$3:$A$6</c:f>
              <c:strCache>
                <c:ptCount val="4"/>
                <c:pt idx="0">
                  <c:v>Start</c:v>
                </c:pt>
                <c:pt idx="1">
                  <c:v>3 months</c:v>
                </c:pt>
                <c:pt idx="2">
                  <c:v>6 months</c:v>
                </c:pt>
                <c:pt idx="3">
                  <c:v>12 months</c:v>
                </c:pt>
              </c:strCache>
            </c:strRef>
          </c:cat>
          <c:val>
            <c:numRef>
              <c:f>'FACIT score '!$B$3:$B$6</c:f>
              <c:numCache>
                <c:formatCode>General</c:formatCode>
                <c:ptCount val="4"/>
                <c:pt idx="0">
                  <c:v>30.5</c:v>
                </c:pt>
                <c:pt idx="1">
                  <c:v>33.5</c:v>
                </c:pt>
                <c:pt idx="2">
                  <c:v>35.4</c:v>
                </c:pt>
                <c:pt idx="3">
                  <c:v>35.9</c:v>
                </c:pt>
              </c:numCache>
            </c:numRef>
          </c:val>
          <c:smooth val="0"/>
          <c:extLst xmlns:c16r2="http://schemas.microsoft.com/office/drawing/2015/06/chart">
            <c:ext xmlns:c16="http://schemas.microsoft.com/office/drawing/2014/chart" uri="{C3380CC4-5D6E-409C-BE32-E72D297353CC}">
              <c16:uniqueId val="{00000003-E546-4C08-9D5F-53F3DC044E26}"/>
            </c:ext>
          </c:extLst>
        </c:ser>
        <c:dLbls>
          <c:showLegendKey val="0"/>
          <c:showVal val="0"/>
          <c:showCatName val="0"/>
          <c:showSerName val="0"/>
          <c:showPercent val="0"/>
          <c:showBubbleSize val="0"/>
        </c:dLbls>
        <c:smooth val="0"/>
        <c:axId val="188013504"/>
        <c:axId val="188014064"/>
      </c:lineChart>
      <c:catAx>
        <c:axId val="18801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014064"/>
        <c:crosses val="autoZero"/>
        <c:auto val="0"/>
        <c:lblAlgn val="ctr"/>
        <c:lblOffset val="100"/>
        <c:noMultiLvlLbl val="0"/>
      </c:catAx>
      <c:valAx>
        <c:axId val="188014064"/>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80135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GB" sz="1800" b="1">
                <a:solidFill>
                  <a:sysClr val="windowText" lastClr="000000"/>
                </a:solidFill>
              </a:rPr>
              <a:t>Behaviour Change Support Provided</a:t>
            </a:r>
          </a:p>
        </c:rich>
      </c:tx>
      <c:layout/>
      <c:overlay val="0"/>
      <c:spPr>
        <a:noFill/>
        <a:ln>
          <a:noFill/>
        </a:ln>
        <a:effectLst/>
      </c:sp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1"/>
          <c:order val="0"/>
          <c:dPt>
            <c:idx val="0"/>
            <c:bubble3D val="0"/>
            <c:spPr>
              <a:solidFill>
                <a:srgbClr val="FFFF00"/>
              </a:solidFill>
              <a:ln w="25400">
                <a:solidFill>
                  <a:schemeClr val="lt1"/>
                </a:solidFill>
              </a:ln>
              <a:effectLst/>
              <a:sp3d contourW="25400">
                <a:contourClr>
                  <a:schemeClr val="lt1"/>
                </a:contourClr>
              </a:sp3d>
            </c:spPr>
            <c:extLst xmlns:c15="http://schemas.microsoft.com/office/drawing/2012/chart" xmlns:c16r2="http://schemas.microsoft.com/office/drawing/2015/06/chart">
              <c:ext xmlns:c16="http://schemas.microsoft.com/office/drawing/2014/chart" uri="{C3380CC4-5D6E-409C-BE32-E72D297353CC}">
                <c16:uniqueId val="{00000001-9B8D-43B7-91A2-66252D7F436D}"/>
              </c:ext>
            </c:extLst>
          </c:dPt>
          <c:dPt>
            <c:idx val="1"/>
            <c:bubble3D val="0"/>
            <c:spPr>
              <a:solidFill>
                <a:srgbClr val="FF0000"/>
              </a:solidFill>
              <a:ln w="25400">
                <a:solidFill>
                  <a:schemeClr val="lt1"/>
                </a:solidFill>
              </a:ln>
              <a:effectLst/>
              <a:sp3d contourW="25400">
                <a:contourClr>
                  <a:schemeClr val="lt1"/>
                </a:contourClr>
              </a:sp3d>
            </c:spPr>
            <c:extLst xmlns:c15="http://schemas.microsoft.com/office/drawing/2012/chart" xmlns:c16r2="http://schemas.microsoft.com/office/drawing/2015/06/chart">
              <c:ext xmlns:c16="http://schemas.microsoft.com/office/drawing/2014/chart" uri="{C3380CC4-5D6E-409C-BE32-E72D297353CC}">
                <c16:uniqueId val="{00000003-9B8D-43B7-91A2-66252D7F436D}"/>
              </c:ext>
            </c:extLst>
          </c:dPt>
          <c:dPt>
            <c:idx val="2"/>
            <c:bubble3D val="0"/>
            <c:spPr>
              <a:solidFill>
                <a:srgbClr val="00B050"/>
              </a:solidFill>
              <a:ln w="25400">
                <a:solidFill>
                  <a:schemeClr val="lt1"/>
                </a:solidFill>
              </a:ln>
              <a:effectLst/>
              <a:sp3d contourW="25400">
                <a:contourClr>
                  <a:schemeClr val="lt1"/>
                </a:contourClr>
              </a:sp3d>
            </c:spPr>
            <c:extLst xmlns:c15="http://schemas.microsoft.com/office/drawing/2012/chart" xmlns:c16r2="http://schemas.microsoft.com/office/drawing/2015/06/chart">
              <c:ext xmlns:c16="http://schemas.microsoft.com/office/drawing/2014/chart" uri="{C3380CC4-5D6E-409C-BE32-E72D297353CC}">
                <c16:uniqueId val="{00000005-9B8D-43B7-91A2-66252D7F436D}"/>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B8D-43B7-91A2-66252D7F436D}"/>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9B8D-43B7-91A2-66252D7F436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multiLvlStrRef>
              <c:f>Data!$B$322:$C$328</c:f>
              <c:multiLvlStrCache>
                <c:ptCount val="5"/>
                <c:lvl>
                  <c:pt idx="1">
                    <c:v>Completed</c:v>
                  </c:pt>
                  <c:pt idx="2">
                    <c:v>Completed</c:v>
                  </c:pt>
                  <c:pt idx="3">
                    <c:v>Completed</c:v>
                  </c:pt>
                  <c:pt idx="4">
                    <c:v>Completed</c:v>
                  </c:pt>
                </c:lvl>
                <c:lvl>
                  <c:pt idx="0">
                    <c:v>Referral Follow Ups</c:v>
                  </c:pt>
                  <c:pt idx="1">
                    <c:v>Brief Intervention</c:v>
                  </c:pt>
                  <c:pt idx="2">
                    <c:v>Follow Up 1</c:v>
                  </c:pt>
                  <c:pt idx="3">
                    <c:v>Follow Up 2</c:v>
                  </c:pt>
                  <c:pt idx="4">
                    <c:v>Additional Follow Ups</c:v>
                  </c:pt>
                </c:lvl>
              </c:multiLvlStrCache>
            </c:multiLvlStrRef>
          </c:cat>
          <c:val>
            <c:numRef>
              <c:f>Data!$D$322:$D$328</c:f>
              <c:numCache>
                <c:formatCode>General</c:formatCode>
                <c:ptCount val="5"/>
                <c:pt idx="0">
                  <c:v>915</c:v>
                </c:pt>
                <c:pt idx="1">
                  <c:v>494</c:v>
                </c:pt>
                <c:pt idx="2">
                  <c:v>454</c:v>
                </c:pt>
                <c:pt idx="3">
                  <c:v>391</c:v>
                </c:pt>
                <c:pt idx="4">
                  <c:v>5229</c:v>
                </c:pt>
              </c:numCache>
            </c:numRef>
          </c:val>
          <c:extLst xmlns:c15="http://schemas.microsoft.com/office/drawing/2012/chart" xmlns:c16r2="http://schemas.microsoft.com/office/drawing/2015/06/chart">
            <c:ext xmlns:c16="http://schemas.microsoft.com/office/drawing/2014/chart" uri="{C3380CC4-5D6E-409C-BE32-E72D297353CC}">
              <c16:uniqueId val="{0000000A-9B8D-43B7-91A2-66252D7F436D}"/>
            </c:ext>
          </c:extLst>
        </c:ser>
        <c:dLbls>
          <c:showLegendKey val="0"/>
          <c:showVal val="0"/>
          <c:showCatName val="0"/>
          <c:showSerName val="0"/>
          <c:showPercent val="0"/>
          <c:showBubbleSize val="0"/>
          <c:showLeaderLines val="1"/>
        </c:dLbls>
        <c:extLst xmlns:c16r2="http://schemas.microsoft.com/office/drawing/2015/06/chart"/>
      </c:pie3DChart>
      <c:spPr>
        <a:noFill/>
        <a:ln>
          <a:noFill/>
        </a:ln>
        <a:effectLst/>
      </c:spPr>
    </c:plotArea>
    <c:legend>
      <c:legendPos val="b"/>
      <c:layout>
        <c:manualLayout>
          <c:xMode val="edge"/>
          <c:yMode val="edge"/>
          <c:x val="0.133586528536105"/>
          <c:y val="0.72321249622218298"/>
          <c:w val="0.73282694292778905"/>
          <c:h val="0.187901442728299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GB" sz="1800" b="1" dirty="0">
                <a:solidFill>
                  <a:sysClr val="windowText" lastClr="000000"/>
                </a:solidFill>
              </a:rPr>
              <a:t>Physical</a:t>
            </a:r>
            <a:r>
              <a:rPr lang="en-GB" sz="1800" b="1" baseline="0" dirty="0">
                <a:solidFill>
                  <a:sysClr val="windowText" lastClr="000000"/>
                </a:solidFill>
              </a:rPr>
              <a:t> Activity Levels</a:t>
            </a:r>
            <a:endParaRPr lang="en-GB" sz="1800" b="1" dirty="0">
              <a:solidFill>
                <a:sysClr val="windowText" lastClr="000000"/>
              </a:solidFill>
            </a:endParaRPr>
          </a:p>
        </c:rich>
      </c:tx>
      <c:layout/>
      <c:overlay val="0"/>
      <c:spPr>
        <a:noFill/>
        <a:ln>
          <a:noFill/>
        </a:ln>
        <a:effectLst/>
      </c:spPr>
    </c:title>
    <c:autoTitleDeleted val="0"/>
    <c:plotArea>
      <c:layout/>
      <c:lineChart>
        <c:grouping val="standard"/>
        <c:varyColors val="0"/>
        <c:ser>
          <c:idx val="0"/>
          <c:order val="0"/>
          <c:tx>
            <c:strRef>
              <c:f>Data!$G$362</c:f>
              <c:strCache>
                <c:ptCount val="1"/>
                <c:pt idx="0">
                  <c:v>None</c:v>
                </c:pt>
              </c:strCache>
            </c:strRef>
          </c:tx>
          <c:spPr>
            <a:ln w="28575" cap="rnd">
              <a:solidFill>
                <a:schemeClr val="accent6"/>
              </a:solidFill>
              <a:round/>
            </a:ln>
            <a:effectLst/>
          </c:spPr>
          <c:marker>
            <c:symbol val="none"/>
          </c:marker>
          <c:dLbls>
            <c:dLbl>
              <c:idx val="0"/>
              <c:layout>
                <c:manualLayout>
                  <c:x val="-2.7777777777778E-3"/>
                  <c:y val="2.31481481481480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D01-4FDE-B598-25AFB9BE41C8}"/>
                </c:ext>
                <c:ext xmlns:c15="http://schemas.microsoft.com/office/drawing/2012/chart" uri="{CE6537A1-D6FC-4f65-9D91-7224C49458BB}">
                  <c15:layout/>
                </c:ext>
              </c:extLst>
            </c:dLbl>
            <c:dLbl>
              <c:idx val="1"/>
              <c:layout>
                <c:manualLayout>
                  <c:x val="0"/>
                  <c:y val="2.314814814814809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D01-4FDE-B598-25AFB9BE41C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Data!$H$361:$J$361</c:f>
              <c:strCache>
                <c:ptCount val="3"/>
                <c:pt idx="0">
                  <c:v>Q1</c:v>
                </c:pt>
                <c:pt idx="1">
                  <c:v>Q2</c:v>
                </c:pt>
                <c:pt idx="2">
                  <c:v>Q3</c:v>
                </c:pt>
              </c:strCache>
            </c:strRef>
          </c:cat>
          <c:val>
            <c:numRef>
              <c:f>Data!$H$362:$J$362</c:f>
              <c:numCache>
                <c:formatCode>0.0%</c:formatCode>
                <c:ptCount val="3"/>
                <c:pt idx="0">
                  <c:v>0.109913793103448</c:v>
                </c:pt>
                <c:pt idx="1">
                  <c:v>6.2992125984251995E-2</c:v>
                </c:pt>
                <c:pt idx="2">
                  <c:v>0</c:v>
                </c:pt>
              </c:numCache>
            </c:numRef>
          </c:val>
          <c:smooth val="0"/>
          <c:extLst xmlns:c16r2="http://schemas.microsoft.com/office/drawing/2015/06/chart">
            <c:ext xmlns:c16="http://schemas.microsoft.com/office/drawing/2014/chart" uri="{C3380CC4-5D6E-409C-BE32-E72D297353CC}">
              <c16:uniqueId val="{00000002-DD01-4FDE-B598-25AFB9BE41C8}"/>
            </c:ext>
          </c:extLst>
        </c:ser>
        <c:ser>
          <c:idx val="1"/>
          <c:order val="1"/>
          <c:tx>
            <c:strRef>
              <c:f>Data!$G$363</c:f>
              <c:strCache>
                <c:ptCount val="1"/>
                <c:pt idx="0">
                  <c:v>Very Little</c:v>
                </c:pt>
              </c:strCache>
            </c:strRef>
          </c:tx>
          <c:spPr>
            <a:ln w="28575" cap="rnd">
              <a:solidFill>
                <a:schemeClr val="accent5"/>
              </a:solidFill>
              <a:round/>
            </a:ln>
            <a:effectLst/>
          </c:spPr>
          <c:marker>
            <c:symbol val="none"/>
          </c:marker>
          <c:dLbls>
            <c:dLbl>
              <c:idx val="2"/>
              <c:layout>
                <c:manualLayout>
                  <c:x val="-5.5555555555556599E-3"/>
                  <c:y val="-4.62962962962963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D01-4FDE-B598-25AFB9BE41C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Data!$H$361:$J$361</c:f>
              <c:strCache>
                <c:ptCount val="3"/>
                <c:pt idx="0">
                  <c:v>Q1</c:v>
                </c:pt>
                <c:pt idx="1">
                  <c:v>Q2</c:v>
                </c:pt>
                <c:pt idx="2">
                  <c:v>Q3</c:v>
                </c:pt>
              </c:strCache>
            </c:strRef>
          </c:cat>
          <c:val>
            <c:numRef>
              <c:f>Data!$H$363:$J$363</c:f>
              <c:numCache>
                <c:formatCode>0.0%</c:formatCode>
                <c:ptCount val="3"/>
                <c:pt idx="0">
                  <c:v>0.35560344827586199</c:v>
                </c:pt>
                <c:pt idx="1">
                  <c:v>0.102362204724409</c:v>
                </c:pt>
                <c:pt idx="2">
                  <c:v>3.8461538461538498E-2</c:v>
                </c:pt>
              </c:numCache>
            </c:numRef>
          </c:val>
          <c:smooth val="0"/>
          <c:extLst xmlns:c16r2="http://schemas.microsoft.com/office/drawing/2015/06/chart">
            <c:ext xmlns:c16="http://schemas.microsoft.com/office/drawing/2014/chart" uri="{C3380CC4-5D6E-409C-BE32-E72D297353CC}">
              <c16:uniqueId val="{00000004-DD01-4FDE-B598-25AFB9BE41C8}"/>
            </c:ext>
          </c:extLst>
        </c:ser>
        <c:ser>
          <c:idx val="2"/>
          <c:order val="2"/>
          <c:tx>
            <c:strRef>
              <c:f>Data!$G$364</c:f>
              <c:strCache>
                <c:ptCount val="1"/>
                <c:pt idx="0">
                  <c:v>Moderate</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Data!$H$361:$J$361</c:f>
              <c:strCache>
                <c:ptCount val="3"/>
                <c:pt idx="0">
                  <c:v>Q1</c:v>
                </c:pt>
                <c:pt idx="1">
                  <c:v>Q2</c:v>
                </c:pt>
                <c:pt idx="2">
                  <c:v>Q3</c:v>
                </c:pt>
              </c:strCache>
            </c:strRef>
          </c:cat>
          <c:val>
            <c:numRef>
              <c:f>Data!$H$364:$J$364</c:f>
              <c:numCache>
                <c:formatCode>0.0%</c:formatCode>
                <c:ptCount val="3"/>
                <c:pt idx="0">
                  <c:v>0.39439655172413801</c:v>
                </c:pt>
                <c:pt idx="1">
                  <c:v>0.440944881889764</c:v>
                </c:pt>
                <c:pt idx="2">
                  <c:v>0.230769230769231</c:v>
                </c:pt>
              </c:numCache>
            </c:numRef>
          </c:val>
          <c:smooth val="0"/>
          <c:extLst xmlns:c16r2="http://schemas.microsoft.com/office/drawing/2015/06/chart">
            <c:ext xmlns:c16="http://schemas.microsoft.com/office/drawing/2014/chart" uri="{C3380CC4-5D6E-409C-BE32-E72D297353CC}">
              <c16:uniqueId val="{00000005-DD01-4FDE-B598-25AFB9BE41C8}"/>
            </c:ext>
          </c:extLst>
        </c:ser>
        <c:ser>
          <c:idx val="3"/>
          <c:order val="3"/>
          <c:tx>
            <c:strRef>
              <c:f>Data!$G$365</c:f>
              <c:strCache>
                <c:ptCount val="1"/>
                <c:pt idx="0">
                  <c:v>A Lot</c:v>
                </c:pt>
              </c:strCache>
            </c:strRef>
          </c:tx>
          <c:spPr>
            <a:ln w="28575" cap="rnd">
              <a:solidFill>
                <a:srgbClr val="FF0000"/>
              </a:solidFill>
              <a:round/>
            </a:ln>
            <a:effectLst/>
          </c:spPr>
          <c:marker>
            <c:symbol val="none"/>
          </c:marker>
          <c:dLbls>
            <c:dLbl>
              <c:idx val="0"/>
              <c:layout>
                <c:manualLayout>
                  <c:x val="-2.9868993050951299E-2"/>
                  <c:y val="-3.02030329963338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D01-4FDE-B598-25AFB9BE41C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Data!$H$361:$J$361</c:f>
              <c:strCache>
                <c:ptCount val="3"/>
                <c:pt idx="0">
                  <c:v>Q1</c:v>
                </c:pt>
                <c:pt idx="1">
                  <c:v>Q2</c:v>
                </c:pt>
                <c:pt idx="2">
                  <c:v>Q3</c:v>
                </c:pt>
              </c:strCache>
            </c:strRef>
          </c:cat>
          <c:val>
            <c:numRef>
              <c:f>Data!$H$365:$J$365</c:f>
              <c:numCache>
                <c:formatCode>0.0%</c:formatCode>
                <c:ptCount val="3"/>
                <c:pt idx="0">
                  <c:v>0.14008620689655199</c:v>
                </c:pt>
                <c:pt idx="1">
                  <c:v>0.39370078740157499</c:v>
                </c:pt>
                <c:pt idx="2">
                  <c:v>0.73076923076923095</c:v>
                </c:pt>
              </c:numCache>
            </c:numRef>
          </c:val>
          <c:smooth val="0"/>
          <c:extLst xmlns:c16r2="http://schemas.microsoft.com/office/drawing/2015/06/chart">
            <c:ext xmlns:c16="http://schemas.microsoft.com/office/drawing/2014/chart" uri="{C3380CC4-5D6E-409C-BE32-E72D297353CC}">
              <c16:uniqueId val="{00000007-DD01-4FDE-B598-25AFB9BE41C8}"/>
            </c:ext>
          </c:extLst>
        </c:ser>
        <c:dLbls>
          <c:showLegendKey val="0"/>
          <c:showVal val="0"/>
          <c:showCatName val="0"/>
          <c:showSerName val="0"/>
          <c:showPercent val="0"/>
          <c:showBubbleSize val="0"/>
        </c:dLbls>
        <c:smooth val="0"/>
        <c:axId val="189287952"/>
        <c:axId val="189288512"/>
      </c:lineChart>
      <c:catAx>
        <c:axId val="18928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288512"/>
        <c:crosses val="autoZero"/>
        <c:auto val="1"/>
        <c:lblAlgn val="ctr"/>
        <c:lblOffset val="100"/>
        <c:noMultiLvlLbl val="0"/>
      </c:catAx>
      <c:valAx>
        <c:axId val="189288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2879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8-03-06T12:10:16.278" idx="2">
    <p:pos x="5003" y="1290"/>
    <p:text>I am unsure on any evidence team input into this. Fi - are aware of this?</p:text>
    <p:extLst>
      <p:ext uri="{C676402C-5697-4E1C-873F-D02D1690AC5C}">
        <p15:threadingInfo xmlns:p15="http://schemas.microsoft.com/office/powerpoint/2012/main" timeZoneBias="0"/>
      </p:ext>
    </p:extLst>
  </p:cm>
  <p:cm authorId="1" dt="2018-03-06T12:12:29.271" idx="3">
    <p:pos x="2278" y="2846"/>
    <p:text>Also unsure on this and on James/Fay's awareness of this - Fi/Jacquetta?</p:text>
    <p:extLst>
      <p:ext uri="{C676402C-5697-4E1C-873F-D02D1690AC5C}">
        <p15:threadingInfo xmlns:p15="http://schemas.microsoft.com/office/powerpoint/2012/main" timeZoneBias="0"/>
      </p:ext>
    </p:extLst>
  </p:cm>
  <p:cm authorId="1" dt="2018-03-06T12:13:25.485" idx="4">
    <p:pos x="2709" y="3406"/>
    <p:text>May also be good to add in any additional steps/stances Macmillan is taking following the report - Fi?</p:text>
    <p:extLst>
      <p:ext uri="{C676402C-5697-4E1C-873F-D02D1690AC5C}">
        <p15:threadingInfo xmlns:p15="http://schemas.microsoft.com/office/powerpoint/2012/main" timeZoneBias="0"/>
      </p:ext>
    </p:extLst>
  </p:cm>
  <p:cm authorId="2" dt="2018-03-07T09:15:03.479" idx="1">
    <p:pos x="2709" y="3519"/>
    <p:text>And what about the Very Brief Advice learning, and the Move More guide - aren't these things we should also give at least one slide each to?</p:text>
    <p:extLst>
      <p:ext uri="{C676402C-5697-4E1C-873F-D02D1690AC5C}">
        <p15:threadingInfo xmlns:p15="http://schemas.microsoft.com/office/powerpoint/2012/main" timeZoneBias="0"/>
      </p:ext>
    </p:extLst>
  </p:cm>
  <p:cm authorId="0" dt="2018-03-08T11:48:06.246" idx="3">
    <p:pos x="5003" y="1403"/>
    <p:text>Anna just need to talk about if this is something you are doing or Macmilan is/ i.e. what is national versus local</p:text>
    <p:extLst>
      <p:ext uri="{C676402C-5697-4E1C-873F-D02D1690AC5C}">
        <p15:threadingInfo xmlns:p15="http://schemas.microsoft.com/office/powerpoint/2012/main" timeZoneBias="0"/>
      </p:ext>
    </p:extLst>
  </p:cm>
  <p:cm authorId="0" dt="2018-03-08T11:49:03.724" idx="4">
    <p:pos x="2278" y="2959"/>
    <p:text>Hi Anna- need to understand and distinquish between Mac Uk and Mac scotland</p:text>
    <p:extLst>
      <p:ext uri="{C676402C-5697-4E1C-873F-D02D1690AC5C}">
        <p15:threadingInfo xmlns:p15="http://schemas.microsoft.com/office/powerpoint/2012/main" timeZoneBias="0"/>
      </p:ext>
    </p:extLst>
  </p:cm>
  <p:cm authorId="0" dt="2018-03-08T11:53:35.208" idx="5">
    <p:pos x="2709" y="3632"/>
    <p:text>Sharing and working with national group of charities</p:text>
    <p:extLst>
      <p:ext uri="{C676402C-5697-4E1C-873F-D02D1690AC5C}">
        <p15:threadingInfo xmlns:p15="http://schemas.microsoft.com/office/powerpoint/2012/main" timeZoneBias="0"/>
      </p:ext>
    </p:extLst>
  </p:cm>
  <p:cm authorId="0" dt="2018-03-08T12:44:46.251" idx="6">
    <p:pos x="2709" y="3745"/>
    <p:text>I've added two slides after</p:text>
    <p:extLst>
      <p:ext uri="{C676402C-5697-4E1C-873F-D02D1690AC5C}">
        <p15:threadingInfo xmlns:p15="http://schemas.microsoft.com/office/powerpoint/2012/main" timeZoneBias="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3B9B7-B388-DE46-AC11-6BA1C6C7BE4B}" type="datetimeFigureOut">
              <a:rPr lang="nl-NL" smtClean="0"/>
              <a:t>20-3-2019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D85A1-1C5F-6A4E-B91B-41E2E958322B}" type="slidenum">
              <a:rPr lang="nl-NL" smtClean="0"/>
              <a:t>‹#›</a:t>
            </a:fld>
            <a:endParaRPr lang="nl-NL"/>
          </a:p>
        </p:txBody>
      </p:sp>
    </p:spTree>
    <p:extLst>
      <p:ext uri="{BB962C8B-B14F-4D97-AF65-F5344CB8AC3E}">
        <p14:creationId xmlns:p14="http://schemas.microsoft.com/office/powerpoint/2010/main" val="328694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xfrm>
            <a:off x="3884064" y="8686508"/>
            <a:ext cx="2972335" cy="456031"/>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5341" tIns="42670" rIns="85341" bIns="42670"/>
          <a:lstStyle>
            <a:lvl1pPr defTabSz="923925">
              <a:defRPr sz="1200">
                <a:solidFill>
                  <a:schemeClr val="tx1"/>
                </a:solidFill>
                <a:latin typeface="Arial" charset="0"/>
                <a:ea typeface="MS PGothic" charset="0"/>
                <a:cs typeface="MS PGothic" charset="0"/>
              </a:defRPr>
            </a:lvl1pPr>
            <a:lvl2pPr marL="742950" indent="-285750" defTabSz="923925">
              <a:defRPr sz="1200">
                <a:solidFill>
                  <a:schemeClr val="tx1"/>
                </a:solidFill>
                <a:latin typeface="Arial" charset="0"/>
                <a:ea typeface="MS PGothic" charset="0"/>
                <a:cs typeface="MS PGothic" charset="0"/>
              </a:defRPr>
            </a:lvl2pPr>
            <a:lvl3pPr marL="1143000" indent="-228600" defTabSz="923925">
              <a:defRPr sz="1200">
                <a:solidFill>
                  <a:schemeClr val="tx1"/>
                </a:solidFill>
                <a:latin typeface="Arial" charset="0"/>
                <a:ea typeface="MS PGothic" charset="0"/>
                <a:cs typeface="MS PGothic" charset="0"/>
              </a:defRPr>
            </a:lvl3pPr>
            <a:lvl4pPr marL="1600200" indent="-228600" defTabSz="923925">
              <a:defRPr sz="1200">
                <a:solidFill>
                  <a:schemeClr val="tx1"/>
                </a:solidFill>
                <a:latin typeface="Arial" charset="0"/>
                <a:ea typeface="MS PGothic" charset="0"/>
                <a:cs typeface="MS PGothic" charset="0"/>
              </a:defRPr>
            </a:lvl4pPr>
            <a:lvl5pPr marL="2057400" indent="-228600" defTabSz="923925">
              <a:defRPr sz="1200">
                <a:solidFill>
                  <a:schemeClr val="tx1"/>
                </a:solidFill>
                <a:latin typeface="Arial" charset="0"/>
                <a:ea typeface="MS PGothic" charset="0"/>
                <a:cs typeface="MS PGothic" charset="0"/>
              </a:defRPr>
            </a:lvl5pPr>
            <a:lvl6pPr marL="2514600" indent="-228600" defTabSz="923925"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defTabSz="923925"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defTabSz="923925"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defTabSz="923925" eaLnBrk="0" fontAlgn="base" hangingPunct="0">
              <a:spcBef>
                <a:spcPct val="30000"/>
              </a:spcBef>
              <a:spcAft>
                <a:spcPct val="0"/>
              </a:spcAft>
              <a:defRPr sz="1200">
                <a:solidFill>
                  <a:schemeClr val="tx1"/>
                </a:solidFill>
                <a:latin typeface="Arial" charset="0"/>
                <a:ea typeface="MS PGothic" charset="0"/>
                <a:cs typeface="MS PGothic" charset="0"/>
              </a:defRPr>
            </a:lvl9pPr>
          </a:lstStyle>
          <a:p>
            <a:pPr algn="ctr">
              <a:defRPr/>
            </a:pPr>
            <a:fld id="{74855BFE-6E54-E840-9D8F-BB1638B29A75}" type="slidenum">
              <a:rPr lang="en-GB" smtClean="0">
                <a:latin typeface="Calibri" charset="0"/>
              </a:rPr>
              <a:pPr algn="ctr">
                <a:defRPr/>
              </a:pPr>
              <a:t>1</a:t>
            </a:fld>
            <a:endParaRPr lang="en-GB" smtClean="0">
              <a:latin typeface="Calibri" charset="0"/>
            </a:endParaRPr>
          </a:p>
        </p:txBody>
      </p:sp>
      <p:sp>
        <p:nvSpPr>
          <p:cNvPr id="130050" name="Rectangle 2"/>
          <p:cNvSpPr>
            <a:spLocks noGrp="1" noRot="1" noChangeAspect="1" noChangeArrowheads="1" noTextEdit="1"/>
          </p:cNvSpPr>
          <p:nvPr>
            <p:ph type="sldImg"/>
          </p:nvPr>
        </p:nvSpPr>
        <p:spPr>
          <a:xfrm>
            <a:off x="382588" y="687388"/>
            <a:ext cx="6092825" cy="3427412"/>
          </a:xfrm>
          <a:ln/>
        </p:spPr>
      </p:sp>
      <p:sp>
        <p:nvSpPr>
          <p:cNvPr id="109572" name="Rectangle 3"/>
          <p:cNvSpPr>
            <a:spLocks noGrp="1" noChangeArrowheads="1"/>
          </p:cNvSpPr>
          <p:nvPr>
            <p:ph type="body"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0"/>
              </a:spcBef>
              <a:defRPr/>
            </a:pPr>
            <a:endParaRPr lang="en-GB" dirty="0">
              <a:ea typeface="MS PGothic" charset="0"/>
            </a:endParaRPr>
          </a:p>
        </p:txBody>
      </p:sp>
    </p:spTree>
    <p:extLst>
      <p:ext uri="{BB962C8B-B14F-4D97-AF65-F5344CB8AC3E}">
        <p14:creationId xmlns:p14="http://schemas.microsoft.com/office/powerpoint/2010/main" val="1122591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a:p>
        </p:txBody>
      </p:sp>
      <p:sp>
        <p:nvSpPr>
          <p:cNvPr id="31748" name="Slide Number Placeholder 3"/>
          <p:cNvSpPr>
            <a:spLocks noGrp="1"/>
          </p:cNvSpPr>
          <p:nvPr>
            <p:ph type="sldNum" sz="quarter" idx="5"/>
          </p:nvPr>
        </p:nvSpPr>
        <p:spPr/>
        <p:txBody>
          <a:bodyPr/>
          <a:lstStyle/>
          <a:p>
            <a:pPr>
              <a:defRPr/>
            </a:pPr>
            <a:fld id="{194C33FA-FAAA-49AC-A826-FBFC0F964098}" type="slidenum">
              <a:rPr lang="en-GB" smtClean="0">
                <a:solidFill>
                  <a:srgbClr val="000000"/>
                </a:solidFill>
              </a:rPr>
              <a:pPr>
                <a:defRPr/>
              </a:pPr>
              <a:t>3</a:t>
            </a:fld>
            <a:endParaRPr lang="en-GB">
              <a:solidFill>
                <a:srgbClr val="000000"/>
              </a:solidFill>
            </a:endParaRPr>
          </a:p>
        </p:txBody>
      </p:sp>
    </p:spTree>
    <p:extLst>
      <p:ext uri="{BB962C8B-B14F-4D97-AF65-F5344CB8AC3E}">
        <p14:creationId xmlns:p14="http://schemas.microsoft.com/office/powerpoint/2010/main" val="345592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E362C465-935B-3C46-B31D-9B4214E47C91}" type="slidenum">
              <a:rPr lang="en-GB">
                <a:latin typeface="Calibri" charset="0"/>
              </a:rPr>
              <a:pPr/>
              <a:t>4</a:t>
            </a:fld>
            <a:endParaRPr lang="en-GB">
              <a:latin typeface="Calibri" charset="0"/>
            </a:endParaRPr>
          </a:p>
        </p:txBody>
      </p:sp>
    </p:spTree>
    <p:extLst>
      <p:ext uri="{BB962C8B-B14F-4D97-AF65-F5344CB8AC3E}">
        <p14:creationId xmlns:p14="http://schemas.microsoft.com/office/powerpoint/2010/main" val="241983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latin typeface="Calibri" charset="0"/>
            </a:endParaRPr>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4CD00096-9353-C849-9EF6-E20E00B60039}" type="slidenum">
              <a:rPr lang="en-GB">
                <a:latin typeface="Calibri" charset="0"/>
              </a:rPr>
              <a:pPr/>
              <a:t>7</a:t>
            </a:fld>
            <a:endParaRPr lang="en-GB">
              <a:latin typeface="Calibri" charset="0"/>
            </a:endParaRPr>
          </a:p>
        </p:txBody>
      </p:sp>
    </p:spTree>
    <p:extLst>
      <p:ext uri="{BB962C8B-B14F-4D97-AF65-F5344CB8AC3E}">
        <p14:creationId xmlns:p14="http://schemas.microsoft.com/office/powerpoint/2010/main" val="107144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Notes Placeholder 2"/>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24580" name="Slide Number Placeholder 3"/>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DB27B195-7A7D-964D-B0D1-B3DFF85B5D6D}" type="slidenum">
              <a:rPr lang="en-GB">
                <a:latin typeface="Calibri" charset="0"/>
              </a:rPr>
              <a:pPr/>
              <a:t>25</a:t>
            </a:fld>
            <a:endParaRPr lang="en-GB">
              <a:latin typeface="Calibri" charset="0"/>
            </a:endParaRPr>
          </a:p>
        </p:txBody>
      </p:sp>
    </p:spTree>
    <p:extLst>
      <p:ext uri="{BB962C8B-B14F-4D97-AF65-F5344CB8AC3E}">
        <p14:creationId xmlns:p14="http://schemas.microsoft.com/office/powerpoint/2010/main" val="3418263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Afbeelding 3">
            <a:extLst>
              <a:ext uri="{FF2B5EF4-FFF2-40B4-BE49-F238E27FC236}">
                <a16:creationId xmlns="" xmlns:a16="http://schemas.microsoft.com/office/drawing/2014/main" id="{D612D182-1D47-3B4A-B2AD-EC2941E0BC2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bwMode="auto">
          <a:xfrm>
            <a:off x="-3109" y="1"/>
            <a:ext cx="12195109" cy="2636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5300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46973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9892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nl-NL"/>
              <a:t>Klik om de stijl te bewerken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596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0707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185325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de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612161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nl-NL"/>
              <a:t>Klik om de stijl te bewerken</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21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3/20/2019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326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586B75A-687E-405C-8A0B-8D00578BA2C3}" type="datetimeFigureOut">
              <a:rPr lang="en-US" smtClean="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0248076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586B75A-687E-405C-8A0B-8D00578BA2C3}" type="datetimeFigureOut">
              <a:rPr lang="en-US" smtClean="0"/>
              <a:pPr/>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68890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3/20/2019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3981557"/>
      </p:ext>
    </p:extLst>
  </p:cSld>
  <p:clrMap bg1="lt1" tx1="dk1" bg2="lt2" tx2="dk2" accent1="accent1" accent2="accent2" accent3="accent3" accent4="accent4" accent5="accent5" accent6="accent6" hlink="hlink" folHlink="folHlink"/>
  <p:sldLayoutIdLst>
    <p:sldLayoutId id="2147484688" r:id="rId1"/>
    <p:sldLayoutId id="2147484689"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cmillan%20PA%20Pathway.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7"/>
          <p:cNvSpPr>
            <a:spLocks noGrp="1"/>
          </p:cNvSpPr>
          <p:nvPr>
            <p:ph type="title"/>
          </p:nvPr>
        </p:nvSpPr>
        <p:spPr>
          <a:xfrm>
            <a:off x="838200" y="260648"/>
            <a:ext cx="10515600" cy="1325563"/>
          </a:xfrm>
        </p:spPr>
        <p:txBody>
          <a:bodyPr/>
          <a:lstStyle/>
          <a:p>
            <a:pPr algn="ctr" eaLnBrk="1" hangingPunct="1">
              <a:defRPr/>
            </a:pPr>
            <a:r>
              <a:rPr lang="en-GB" sz="4000" dirty="0" smtClean="0">
                <a:latin typeface="Trebuchet MS" charset="0"/>
                <a:ea typeface="MS PGothic" charset="0"/>
              </a:rPr>
              <a:t>Macmillan’s Move </a:t>
            </a:r>
            <a:r>
              <a:rPr lang="en-GB" sz="4000" dirty="0">
                <a:latin typeface="Trebuchet MS" charset="0"/>
                <a:ea typeface="MS PGothic" charset="0"/>
              </a:rPr>
              <a:t>More </a:t>
            </a:r>
            <a:r>
              <a:rPr lang="en-GB" sz="4000" dirty="0" smtClean="0">
                <a:latin typeface="Trebuchet MS" charset="0"/>
                <a:ea typeface="MS PGothic" charset="0"/>
              </a:rPr>
              <a:t>Programme</a:t>
            </a:r>
            <a:br>
              <a:rPr lang="en-GB" sz="4000" dirty="0" smtClean="0">
                <a:latin typeface="Trebuchet MS" charset="0"/>
                <a:ea typeface="MS PGothic" charset="0"/>
              </a:rPr>
            </a:br>
            <a:endParaRPr lang="en-GB" sz="4000" dirty="0">
              <a:latin typeface="Trebuchet MS" charset="0"/>
              <a:ea typeface="MS PGothic" charset="0"/>
            </a:endParaRPr>
          </a:p>
        </p:txBody>
      </p:sp>
      <p:sp>
        <p:nvSpPr>
          <p:cNvPr id="136194" name="Rectangle 3"/>
          <p:cNvSpPr>
            <a:spLocks noGrp="1" noChangeArrowheads="1"/>
          </p:cNvSpPr>
          <p:nvPr>
            <p:ph idx="1"/>
          </p:nvPr>
        </p:nvSpPr>
        <p:spPr/>
        <p:txBody>
          <a:bodyPr/>
          <a:lstStyle/>
          <a:p>
            <a:pPr eaLnBrk="1" hangingPunct="1">
              <a:lnSpc>
                <a:spcPct val="80000"/>
              </a:lnSpc>
              <a:buFont typeface="Wingdings 2" charset="0"/>
              <a:buNone/>
              <a:defRPr/>
            </a:pPr>
            <a:endParaRPr lang="en-GB" dirty="0">
              <a:latin typeface="Comic Sans MS" charset="0"/>
              <a:ea typeface="MS PGothic" charset="0"/>
            </a:endParaRPr>
          </a:p>
          <a:p>
            <a:pPr eaLnBrk="1" hangingPunct="1">
              <a:lnSpc>
                <a:spcPct val="80000"/>
              </a:lnSpc>
              <a:buFont typeface="Wingdings 2" charset="0"/>
              <a:buNone/>
              <a:defRPr/>
            </a:pPr>
            <a:r>
              <a:rPr lang="en-GB" sz="2800" dirty="0">
                <a:latin typeface="Trebuchet MS" charset="0"/>
                <a:ea typeface="MS PGothic" charset="0"/>
              </a:rPr>
              <a:t>			</a:t>
            </a:r>
            <a:br>
              <a:rPr lang="en-GB" sz="2800" dirty="0">
                <a:latin typeface="Trebuchet MS" charset="0"/>
                <a:ea typeface="MS PGothic" charset="0"/>
              </a:rPr>
            </a:br>
            <a:endParaRPr lang="en-GB" sz="2800" dirty="0">
              <a:latin typeface="Trebuchet MS" charset="0"/>
              <a:ea typeface="MS PGothic" charset="0"/>
            </a:endParaRPr>
          </a:p>
          <a:p>
            <a:pPr eaLnBrk="1" hangingPunct="1">
              <a:lnSpc>
                <a:spcPct val="80000"/>
              </a:lnSpc>
              <a:buFont typeface="Wingdings 2" charset="0"/>
              <a:buNone/>
              <a:defRPr/>
            </a:pPr>
            <a:endParaRPr lang="en-GB" sz="1200" dirty="0">
              <a:latin typeface="Trebuchet MS" charset="0"/>
              <a:ea typeface="MS PGothic" charset="0"/>
            </a:endParaRPr>
          </a:p>
        </p:txBody>
      </p:sp>
      <p:sp>
        <p:nvSpPr>
          <p:cNvPr id="129027" name="Text Box 4"/>
          <p:cNvSpPr txBox="1">
            <a:spLocks noChangeArrowheads="1"/>
          </p:cNvSpPr>
          <p:nvPr/>
        </p:nvSpPr>
        <p:spPr bwMode="auto">
          <a:xfrm>
            <a:off x="692152" y="3298825"/>
            <a:ext cx="1466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endParaRPr kumimoji="1" lang="en-US" sz="3600">
              <a:latin typeface="Calibri" charset="0"/>
            </a:endParaRPr>
          </a:p>
        </p:txBody>
      </p:sp>
      <p:sp>
        <p:nvSpPr>
          <p:cNvPr id="129028" name="Text Box 6"/>
          <p:cNvSpPr txBox="1">
            <a:spLocks noChangeArrowheads="1"/>
          </p:cNvSpPr>
          <p:nvPr/>
        </p:nvSpPr>
        <p:spPr bwMode="auto">
          <a:xfrm>
            <a:off x="1" y="5013325"/>
            <a:ext cx="350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endParaRPr kumimoji="1" lang="en-US" sz="3600">
              <a:latin typeface="Calibri" charset="0"/>
            </a:endParaRPr>
          </a:p>
        </p:txBody>
      </p:sp>
      <p:sp>
        <p:nvSpPr>
          <p:cNvPr id="129029" name="Text Box 7"/>
          <p:cNvSpPr txBox="1">
            <a:spLocks noChangeArrowheads="1"/>
          </p:cNvSpPr>
          <p:nvPr/>
        </p:nvSpPr>
        <p:spPr bwMode="auto">
          <a:xfrm>
            <a:off x="1172633" y="5170488"/>
            <a:ext cx="1659467"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endParaRPr kumimoji="1" lang="en-US" sz="3600">
              <a:latin typeface="Calibri" charset="0"/>
            </a:endParaRPr>
          </a:p>
        </p:txBody>
      </p:sp>
      <p:pic>
        <p:nvPicPr>
          <p:cNvPr id="8" name="Picture 2" descr="https://community.macmillan.org.uk/cfs-file/__key/communityserver-blogs-components-weblogfiles/00-00-03-20-68/Splays.jpg">
            <a:extLst>
              <a:ext uri="{FF2B5EF4-FFF2-40B4-BE49-F238E27FC236}">
                <a16:creationId xmlns="" xmlns:a16="http://schemas.microsoft.com/office/drawing/2014/main" id="{415A046F-442C-4623-974A-BEB458DDCA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2100" y="1611239"/>
            <a:ext cx="6248400" cy="5053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descr="macmillan 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072" y="5517232"/>
            <a:ext cx="2501900" cy="927100"/>
          </a:xfrm>
          <a:prstGeom prst="rect">
            <a:avLst/>
          </a:prstGeom>
        </p:spPr>
      </p:pic>
    </p:spTree>
    <p:extLst>
      <p:ext uri="{BB962C8B-B14F-4D97-AF65-F5344CB8AC3E}">
        <p14:creationId xmlns:p14="http://schemas.microsoft.com/office/powerpoint/2010/main" val="97843664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0"/>
            <a:ext cx="10515600" cy="1325563"/>
          </a:xfrm>
        </p:spPr>
        <p:txBody>
          <a:bodyPr/>
          <a:lstStyle/>
          <a:p>
            <a:pPr algn="ctr"/>
            <a:r>
              <a:rPr lang="en-US" dirty="0"/>
              <a:t>Data collection challenges</a:t>
            </a:r>
          </a:p>
        </p:txBody>
      </p:sp>
      <p:sp>
        <p:nvSpPr>
          <p:cNvPr id="4" name="Content Placeholder 3"/>
          <p:cNvSpPr>
            <a:spLocks noGrp="1"/>
          </p:cNvSpPr>
          <p:nvPr>
            <p:ph idx="1"/>
          </p:nvPr>
        </p:nvSpPr>
        <p:spPr>
          <a:xfrm>
            <a:off x="721784" y="1498600"/>
            <a:ext cx="10759016" cy="4857750"/>
          </a:xfrm>
        </p:spPr>
        <p:txBody>
          <a:bodyPr>
            <a:normAutofit/>
          </a:bodyPr>
          <a:lstStyle/>
          <a:p>
            <a:pPr marL="342900" indent="-342900">
              <a:buFont typeface="Arial"/>
              <a:buChar char="•"/>
            </a:pPr>
            <a:r>
              <a:rPr lang="en-US" dirty="0"/>
              <a:t>P</a:t>
            </a:r>
            <a:r>
              <a:rPr lang="en-US" sz="2000" dirty="0"/>
              <a:t>oor understanding of purpose of the questionnaire by service users</a:t>
            </a:r>
          </a:p>
          <a:p>
            <a:pPr marL="342900" indent="-342900">
              <a:buFont typeface="Arial"/>
              <a:buChar char="•"/>
            </a:pPr>
            <a:r>
              <a:rPr lang="en-US" sz="2000" dirty="0"/>
              <a:t>Move More practitioners had issues with some (socio-demographic) questions and self efficacy questions</a:t>
            </a:r>
          </a:p>
          <a:p>
            <a:pPr marL="342900" indent="-342900">
              <a:buFont typeface="Arial"/>
              <a:buChar char="•"/>
            </a:pPr>
            <a:r>
              <a:rPr lang="en-US" sz="2000" dirty="0"/>
              <a:t>SPAQ daunting – yet highest % of usable responses</a:t>
            </a:r>
          </a:p>
          <a:p>
            <a:pPr marL="342900" indent="-342900">
              <a:buFont typeface="Arial"/>
              <a:buChar char="•"/>
            </a:pPr>
            <a:r>
              <a:rPr lang="en-US" sz="2000" dirty="0"/>
              <a:t>GSE lower response rates – off putting Q </a:t>
            </a:r>
          </a:p>
          <a:p>
            <a:pPr marL="342900" indent="-342900">
              <a:buFont typeface="Arial"/>
              <a:buChar char="•"/>
            </a:pPr>
            <a:r>
              <a:rPr lang="en-US" sz="2000" dirty="0" smtClean="0"/>
              <a:t>Evaluation </a:t>
            </a:r>
            <a:r>
              <a:rPr lang="en-US" sz="2000" dirty="0"/>
              <a:t>is valid for self completion (and prevents contamination by MM practitioner) and has to be separate from BCI</a:t>
            </a:r>
          </a:p>
          <a:p>
            <a:pPr marL="342900" indent="-342900">
              <a:buFont typeface="Arial"/>
              <a:buChar char="•"/>
            </a:pPr>
            <a:r>
              <a:rPr lang="en-US" sz="2000" dirty="0"/>
              <a:t>Follow up data </a:t>
            </a:r>
            <a:r>
              <a:rPr lang="en-US" sz="2000" dirty="0" smtClean="0"/>
              <a:t>usually by </a:t>
            </a:r>
            <a:r>
              <a:rPr lang="en-US" sz="2000" dirty="0"/>
              <a:t>SAE; very few phone calls out of hours; the better the BC follow up the better the follow up data (Lincoln) </a:t>
            </a:r>
          </a:p>
          <a:p>
            <a:pPr marL="342900" indent="-342900">
              <a:buFont typeface="Arial"/>
              <a:buChar char="•"/>
            </a:pPr>
            <a:r>
              <a:rPr lang="en-US" sz="2000" dirty="0"/>
              <a:t>One service: Data collection “low priority”, “not sustainable”</a:t>
            </a:r>
          </a:p>
          <a:p>
            <a:pPr marL="342900" indent="-342900">
              <a:buFont typeface="Arial"/>
              <a:buChar char="•"/>
            </a:pPr>
            <a:r>
              <a:rPr lang="en-US" sz="2000" dirty="0"/>
              <a:t>Needs to be resourced, on-line better and use of tablets helpful</a:t>
            </a:r>
          </a:p>
          <a:p>
            <a:pPr marL="342900" indent="-342900">
              <a:buFont typeface="Arial"/>
              <a:buChar char="•"/>
            </a:pPr>
            <a:r>
              <a:rPr lang="en-US" sz="2000" dirty="0"/>
              <a:t>Many services used data as internal intrinsic part of their service for reports, presentations and to make case for other funds (CCGs)</a:t>
            </a:r>
          </a:p>
          <a:p>
            <a:pPr marL="342900" indent="-342900">
              <a:buFont typeface="Arial"/>
              <a:buChar char="•"/>
            </a:pPr>
            <a:endParaRPr lang="en-US" dirty="0"/>
          </a:p>
          <a:p>
            <a:pPr marL="342900" indent="-342900">
              <a:buFont typeface="Arial"/>
              <a:buChar char="•"/>
            </a:pPr>
            <a:endParaRPr lang="en-US" dirty="0"/>
          </a:p>
          <a:p>
            <a:pPr marL="342900" indent="-342900">
              <a:buFont typeface="Arial"/>
              <a:buChar char="•"/>
            </a:pPr>
            <a:endParaRPr lang="en-US" dirty="0"/>
          </a:p>
          <a:p>
            <a:pPr marL="342900" indent="-342900">
              <a:buFont typeface="Arial"/>
              <a:buChar char="•"/>
            </a:pPr>
            <a:endParaRPr lang="en-US" dirty="0"/>
          </a:p>
          <a:p>
            <a:pPr marL="342900" indent="-342900">
              <a:buFont typeface="Arial"/>
              <a:buChar char="•"/>
            </a:pPr>
            <a:endParaRPr lang="en-US" dirty="0"/>
          </a:p>
        </p:txBody>
      </p:sp>
      <p:sp>
        <p:nvSpPr>
          <p:cNvPr id="2" name="Slide Number Placeholder 1"/>
          <p:cNvSpPr>
            <a:spLocks noGrp="1"/>
          </p:cNvSpPr>
          <p:nvPr>
            <p:ph type="sldNum" sz="quarter" idx="10"/>
          </p:nvPr>
        </p:nvSpPr>
        <p:spPr/>
        <p:txBody>
          <a:bodyPr/>
          <a:lstStyle/>
          <a:p>
            <a:pPr>
              <a:defRPr/>
            </a:pPr>
            <a:r>
              <a:rPr lang="en-GB"/>
              <a:t> </a:t>
            </a:r>
          </a:p>
        </p:txBody>
      </p:sp>
    </p:spTree>
    <p:extLst>
      <p:ext uri="{BB962C8B-B14F-4D97-AF65-F5344CB8AC3E}">
        <p14:creationId xmlns:p14="http://schemas.microsoft.com/office/powerpoint/2010/main" val="279401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Raising awareness and generating referrals</a:t>
            </a:r>
          </a:p>
        </p:txBody>
      </p:sp>
      <p:sp>
        <p:nvSpPr>
          <p:cNvPr id="3" name="Content Placeholder 2"/>
          <p:cNvSpPr>
            <a:spLocks noGrp="1"/>
          </p:cNvSpPr>
          <p:nvPr>
            <p:ph idx="1"/>
          </p:nvPr>
        </p:nvSpPr>
        <p:spPr/>
        <p:txBody>
          <a:bodyPr/>
          <a:lstStyle/>
          <a:p>
            <a:r>
              <a:rPr lang="en-US" sz="2000" dirty="0" smtClean="0"/>
              <a:t>  Establishing </a:t>
            </a:r>
            <a:r>
              <a:rPr lang="en-US" sz="2000" dirty="0"/>
              <a:t>trust with HCP is key to generating referrals</a:t>
            </a:r>
          </a:p>
          <a:p>
            <a:pPr marL="342900" indent="-342900">
              <a:buFont typeface="Arial"/>
              <a:buChar char="•"/>
            </a:pPr>
            <a:r>
              <a:rPr lang="en-US" sz="2000" dirty="0"/>
              <a:t>Engagement with HCP needs to be on an ongoing basis</a:t>
            </a:r>
          </a:p>
          <a:p>
            <a:pPr marL="342900" indent="-342900">
              <a:buFont typeface="Arial"/>
              <a:buChar char="•"/>
            </a:pPr>
            <a:r>
              <a:rPr lang="en-US" sz="2000" dirty="0"/>
              <a:t>Services embedded in healthcare setting are </a:t>
            </a:r>
            <a:r>
              <a:rPr lang="en-GB" sz="2000" dirty="0"/>
              <a:t>more likely to generate referrals from HCPs than other settings</a:t>
            </a:r>
            <a:endParaRPr lang="en-US" sz="2000" dirty="0"/>
          </a:p>
          <a:p>
            <a:pPr marL="342900" indent="-342900">
              <a:buFont typeface="Arial"/>
              <a:buChar char="•"/>
            </a:pPr>
            <a:r>
              <a:rPr lang="en-US" sz="2000" dirty="0"/>
              <a:t>HCP that advocate benefits of PA provide the referrals</a:t>
            </a:r>
          </a:p>
          <a:p>
            <a:pPr marL="342900" indent="-342900">
              <a:buFont typeface="Arial"/>
              <a:buChar char="•"/>
            </a:pPr>
            <a:r>
              <a:rPr lang="en-US" sz="2000" dirty="0"/>
              <a:t>Feedback to HCP improves referrals as established confidence in the service</a:t>
            </a:r>
          </a:p>
          <a:p>
            <a:pPr marL="342900" indent="-342900">
              <a:buFont typeface="Arial"/>
              <a:buChar char="•"/>
            </a:pPr>
            <a:r>
              <a:rPr lang="en-US" sz="2000" dirty="0"/>
              <a:t>Electronic referral best</a:t>
            </a:r>
          </a:p>
          <a:p>
            <a:pPr marL="342900" indent="-342900">
              <a:buFont typeface="Arial"/>
              <a:buChar char="•"/>
            </a:pPr>
            <a:r>
              <a:rPr lang="en-US" sz="2000" dirty="0"/>
              <a:t>Very few referrals from </a:t>
            </a:r>
            <a:r>
              <a:rPr lang="en-US" sz="2000" dirty="0" smtClean="0"/>
              <a:t>primary care setting</a:t>
            </a:r>
            <a:endParaRPr lang="en-US" sz="2000" dirty="0"/>
          </a:p>
          <a:p>
            <a:pPr marL="342900" indent="-342900">
              <a:buFont typeface="Arial"/>
              <a:buChar char="•"/>
            </a:pPr>
            <a:r>
              <a:rPr lang="en-US" sz="2000" dirty="0"/>
              <a:t>Awareness raising techniques generate self referrals</a:t>
            </a:r>
          </a:p>
          <a:p>
            <a:pPr marL="342900" indent="-342900">
              <a:buFont typeface="Arial"/>
              <a:buChar char="•"/>
            </a:pPr>
            <a:endParaRPr lang="en-US" dirty="0"/>
          </a:p>
        </p:txBody>
      </p:sp>
      <p:sp>
        <p:nvSpPr>
          <p:cNvPr id="4" name="Slide Number Placeholder 3"/>
          <p:cNvSpPr>
            <a:spLocks noGrp="1"/>
          </p:cNvSpPr>
          <p:nvPr>
            <p:ph type="sldNum" sz="quarter" idx="10"/>
          </p:nvPr>
        </p:nvSpPr>
        <p:spPr/>
        <p:txBody>
          <a:bodyPr/>
          <a:lstStyle/>
          <a:p>
            <a:pPr>
              <a:defRPr/>
            </a:pPr>
            <a:r>
              <a:rPr lang="en-GB"/>
              <a:t> </a:t>
            </a:r>
          </a:p>
        </p:txBody>
      </p:sp>
    </p:spTree>
    <p:extLst>
      <p:ext uri="{BB962C8B-B14F-4D97-AF65-F5344CB8AC3E}">
        <p14:creationId xmlns:p14="http://schemas.microsoft.com/office/powerpoint/2010/main" val="300514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Need for embedded and constant feedback</a:t>
            </a:r>
          </a:p>
        </p:txBody>
      </p:sp>
      <p:sp>
        <p:nvSpPr>
          <p:cNvPr id="6" name="Content Placeholder 5"/>
          <p:cNvSpPr>
            <a:spLocks noGrp="1"/>
          </p:cNvSpPr>
          <p:nvPr>
            <p:ph idx="1"/>
          </p:nvPr>
        </p:nvSpPr>
        <p:spPr/>
        <p:txBody>
          <a:bodyPr/>
          <a:lstStyle/>
          <a:p>
            <a:r>
              <a:rPr lang="en-GB" sz="1800" i="1" dirty="0"/>
              <a:t>…two months down the line [referrals] start to drop off again. The engagement isn’t held. We would happily go into a CNS meeting every two or three months, but unfortunately, it’s not that simple.  They can’t quite fit us in that often.  So, we normally get to a CNS meeting at each hospital, I would say, at least once a year. </a:t>
            </a:r>
            <a:r>
              <a:rPr lang="en-GB" sz="1800" b="1" dirty="0"/>
              <a:t>Move More Practitioner, England </a:t>
            </a:r>
          </a:p>
          <a:p>
            <a:r>
              <a:rPr lang="en-GB" sz="1800" i="1" dirty="0"/>
              <a:t>…so we’ve done a little outcome sheet that we’ve devised that just gets scanned in here and sent off through the NHS email. So, the CNSs know that the patient’s been seen or even if the patient’s at least been contacted and what the outcome [is], are they booked in, or have they chosen not to attend…</a:t>
            </a:r>
            <a:endParaRPr lang="en-GB" sz="1800" dirty="0"/>
          </a:p>
          <a:p>
            <a:pPr lvl="0"/>
            <a:r>
              <a:rPr lang="en-GB" sz="1800" b="1" dirty="0"/>
              <a:t>Service staff member, Shropshire</a:t>
            </a:r>
            <a:endParaRPr lang="en-GB" sz="1800" dirty="0"/>
          </a:p>
          <a:p>
            <a:r>
              <a:rPr lang="en-GB" sz="1800" i="1" dirty="0"/>
              <a:t>I think the biggest barrier [to] getting people involved was the referral process because it involved flow charts and forms and emails and things like that. The big step change for us was once it became an electronic referral like everything else.  </a:t>
            </a:r>
            <a:r>
              <a:rPr lang="en-GB" sz="1800" b="1" dirty="0"/>
              <a:t>Stakeholder, Velindre (Cardiff)  </a:t>
            </a:r>
          </a:p>
          <a:p>
            <a:endParaRPr lang="en-US" dirty="0"/>
          </a:p>
        </p:txBody>
      </p:sp>
      <p:sp>
        <p:nvSpPr>
          <p:cNvPr id="4" name="Slide Number Placeholder 3"/>
          <p:cNvSpPr>
            <a:spLocks noGrp="1"/>
          </p:cNvSpPr>
          <p:nvPr>
            <p:ph type="sldNum" sz="quarter" idx="10"/>
          </p:nvPr>
        </p:nvSpPr>
        <p:spPr/>
        <p:txBody>
          <a:bodyPr/>
          <a:lstStyle/>
          <a:p>
            <a:pPr>
              <a:defRPr/>
            </a:pPr>
            <a:r>
              <a:rPr lang="en-GB"/>
              <a:t> </a:t>
            </a:r>
          </a:p>
        </p:txBody>
      </p:sp>
    </p:spTree>
    <p:extLst>
      <p:ext uri="{BB962C8B-B14F-4D97-AF65-F5344CB8AC3E}">
        <p14:creationId xmlns:p14="http://schemas.microsoft.com/office/powerpoint/2010/main" val="4157511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a:t> </a:t>
            </a:r>
          </a:p>
        </p:txBody>
      </p:sp>
      <p:pic>
        <p:nvPicPr>
          <p:cNvPr id="8" name="Picture 7" descr="eval 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991" y="385336"/>
            <a:ext cx="9574741" cy="6129646"/>
          </a:xfrm>
          <a:prstGeom prst="rect">
            <a:avLst/>
          </a:prstGeom>
        </p:spPr>
      </p:pic>
    </p:spTree>
    <p:extLst>
      <p:ext uri="{BB962C8B-B14F-4D97-AF65-F5344CB8AC3E}">
        <p14:creationId xmlns:p14="http://schemas.microsoft.com/office/powerpoint/2010/main" val="1056491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GB"/>
              <a:t> </a:t>
            </a:r>
          </a:p>
        </p:txBody>
      </p:sp>
      <p:pic>
        <p:nvPicPr>
          <p:cNvPr id="14" name="Picture 13" descr="eval 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24" y="300401"/>
            <a:ext cx="9581045" cy="3722064"/>
          </a:xfrm>
          <a:prstGeom prst="rect">
            <a:avLst/>
          </a:prstGeom>
        </p:spPr>
      </p:pic>
      <p:pic>
        <p:nvPicPr>
          <p:cNvPr id="20" name="Picture 19" descr="eval 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111" y="3932512"/>
            <a:ext cx="9101788" cy="2017906"/>
          </a:xfrm>
          <a:prstGeom prst="rect">
            <a:avLst/>
          </a:prstGeom>
        </p:spPr>
      </p:pic>
    </p:spTree>
    <p:extLst>
      <p:ext uri="{BB962C8B-B14F-4D97-AF65-F5344CB8AC3E}">
        <p14:creationId xmlns:p14="http://schemas.microsoft.com/office/powerpoint/2010/main" val="905138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GB"/>
              <a:t> </a:t>
            </a:r>
          </a:p>
        </p:txBody>
      </p:sp>
      <p:pic>
        <p:nvPicPr>
          <p:cNvPr id="3" name="Picture 2" descr="eval 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31" y="1659881"/>
            <a:ext cx="6526784" cy="3407664"/>
          </a:xfrm>
          <a:prstGeom prst="rect">
            <a:avLst/>
          </a:prstGeom>
        </p:spPr>
      </p:pic>
      <p:pic>
        <p:nvPicPr>
          <p:cNvPr id="4" name="Picture 3" descr="eval 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8108" y="1375418"/>
            <a:ext cx="6583680" cy="4212336"/>
          </a:xfrm>
          <a:prstGeom prst="rect">
            <a:avLst/>
          </a:prstGeom>
        </p:spPr>
      </p:pic>
      <p:sp>
        <p:nvSpPr>
          <p:cNvPr id="5" name="TextBox 4"/>
          <p:cNvSpPr txBox="1"/>
          <p:nvPr/>
        </p:nvSpPr>
        <p:spPr>
          <a:xfrm>
            <a:off x="1110640" y="5734915"/>
            <a:ext cx="2403222" cy="369332"/>
          </a:xfrm>
          <a:prstGeom prst="rect">
            <a:avLst/>
          </a:prstGeom>
          <a:noFill/>
        </p:spPr>
        <p:txBody>
          <a:bodyPr wrap="none" rtlCol="0">
            <a:spAutoFit/>
          </a:bodyPr>
          <a:lstStyle/>
          <a:p>
            <a:r>
              <a:rPr lang="en-US" dirty="0"/>
              <a:t>MoveMore Participants</a:t>
            </a:r>
          </a:p>
        </p:txBody>
      </p:sp>
      <p:sp>
        <p:nvSpPr>
          <p:cNvPr id="6" name="TextBox 5"/>
          <p:cNvSpPr txBox="1"/>
          <p:nvPr/>
        </p:nvSpPr>
        <p:spPr>
          <a:xfrm>
            <a:off x="8138622" y="5775878"/>
            <a:ext cx="1784601" cy="369332"/>
          </a:xfrm>
          <a:prstGeom prst="rect">
            <a:avLst/>
          </a:prstGeom>
          <a:noFill/>
        </p:spPr>
        <p:txBody>
          <a:bodyPr wrap="none" rtlCol="0">
            <a:spAutoFit/>
          </a:bodyPr>
          <a:lstStyle/>
          <a:p>
            <a:r>
              <a:rPr lang="en-US" dirty="0"/>
              <a:t>Cancer Incidence</a:t>
            </a:r>
          </a:p>
        </p:txBody>
      </p:sp>
    </p:spTree>
    <p:extLst>
      <p:ext uri="{BB962C8B-B14F-4D97-AF65-F5344CB8AC3E}">
        <p14:creationId xmlns:p14="http://schemas.microsoft.com/office/powerpoint/2010/main" val="1061687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GB"/>
              <a:t> </a:t>
            </a:r>
          </a:p>
        </p:txBody>
      </p:sp>
      <p:pic>
        <p:nvPicPr>
          <p:cNvPr id="3" name="Picture 2" descr="eval 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960" y="1338146"/>
            <a:ext cx="9554329" cy="4082712"/>
          </a:xfrm>
          <a:prstGeom prst="rect">
            <a:avLst/>
          </a:prstGeom>
        </p:spPr>
      </p:pic>
      <p:sp>
        <p:nvSpPr>
          <p:cNvPr id="4" name="TextBox 3"/>
          <p:cNvSpPr txBox="1"/>
          <p:nvPr/>
        </p:nvSpPr>
        <p:spPr>
          <a:xfrm>
            <a:off x="2582281" y="5683448"/>
            <a:ext cx="6447022" cy="707886"/>
          </a:xfrm>
          <a:prstGeom prst="rect">
            <a:avLst/>
          </a:prstGeom>
          <a:noFill/>
        </p:spPr>
        <p:txBody>
          <a:bodyPr wrap="none" rtlCol="0">
            <a:spAutoFit/>
          </a:bodyPr>
          <a:lstStyle/>
          <a:p>
            <a:pPr algn="ctr"/>
            <a:r>
              <a:rPr lang="en-US" sz="2000" dirty="0"/>
              <a:t>36% post treatment; 25% on treatment; 8% watch and wait; </a:t>
            </a:r>
          </a:p>
          <a:p>
            <a:r>
              <a:rPr lang="en-US" sz="2000" dirty="0"/>
              <a:t>4% progressive; 2% </a:t>
            </a:r>
            <a:r>
              <a:rPr lang="en-US" sz="2000" dirty="0" smtClean="0"/>
              <a:t>pretreatment 25% unknown</a:t>
            </a:r>
            <a:endParaRPr lang="en-US" sz="2000" dirty="0"/>
          </a:p>
        </p:txBody>
      </p:sp>
    </p:spTree>
    <p:extLst>
      <p:ext uri="{BB962C8B-B14F-4D97-AF65-F5344CB8AC3E}">
        <p14:creationId xmlns:p14="http://schemas.microsoft.com/office/powerpoint/2010/main" val="42146221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400"/>
            <a:ext cx="10515600" cy="1325563"/>
          </a:xfrm>
        </p:spPr>
        <p:txBody>
          <a:bodyPr/>
          <a:lstStyle/>
          <a:p>
            <a:pPr algn="ctr"/>
            <a:r>
              <a:rPr lang="en-US" dirty="0"/>
              <a:t>Behaviour change intervention</a:t>
            </a:r>
          </a:p>
        </p:txBody>
      </p:sp>
      <p:sp>
        <p:nvSpPr>
          <p:cNvPr id="3" name="Content Placeholder 2"/>
          <p:cNvSpPr>
            <a:spLocks noGrp="1"/>
          </p:cNvSpPr>
          <p:nvPr>
            <p:ph idx="1"/>
          </p:nvPr>
        </p:nvSpPr>
        <p:spPr>
          <a:xfrm>
            <a:off x="734484" y="1692460"/>
            <a:ext cx="10759016" cy="5630678"/>
          </a:xfrm>
        </p:spPr>
        <p:txBody>
          <a:bodyPr/>
          <a:lstStyle/>
          <a:p>
            <a:r>
              <a:rPr lang="en-US" sz="2400" dirty="0"/>
              <a:t>Practitioners’ BECCI score*: 22.8 out of 44 (page 80)</a:t>
            </a:r>
          </a:p>
          <a:p>
            <a:r>
              <a:rPr lang="en-US" sz="2400" dirty="0"/>
              <a:t>“Going through the motions” (in some services)</a:t>
            </a:r>
          </a:p>
          <a:p>
            <a:r>
              <a:rPr lang="en-US" sz="2400" dirty="0"/>
              <a:t>Closed questions</a:t>
            </a:r>
          </a:p>
          <a:p>
            <a:r>
              <a:rPr lang="en-US" sz="2400" dirty="0"/>
              <a:t>No summary statements</a:t>
            </a:r>
          </a:p>
          <a:p>
            <a:r>
              <a:rPr lang="en-US" sz="2400" dirty="0"/>
              <a:t>If a motivated client – assumption was behaviour change intervention not required</a:t>
            </a:r>
          </a:p>
          <a:p>
            <a:r>
              <a:rPr lang="en-US" sz="2400" dirty="0"/>
              <a:t>Goal setting good (confidence score 1-10)</a:t>
            </a:r>
          </a:p>
          <a:p>
            <a:r>
              <a:rPr lang="en-US" sz="2400" dirty="0"/>
              <a:t>No true personalised offer</a:t>
            </a:r>
          </a:p>
          <a:p>
            <a:r>
              <a:rPr lang="en-US" sz="2400" dirty="0"/>
              <a:t>Face to face was better than telephone based approach</a:t>
            </a:r>
          </a:p>
          <a:p>
            <a:r>
              <a:rPr lang="en-US" sz="2400" dirty="0"/>
              <a:t>Group based BCI – worth considering</a:t>
            </a:r>
          </a:p>
          <a:p>
            <a:r>
              <a:rPr lang="en-US" sz="2400" dirty="0"/>
              <a:t>Move More practitioner – MI training</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GB"/>
              <a:t> </a:t>
            </a:r>
          </a:p>
        </p:txBody>
      </p:sp>
    </p:spTree>
    <p:extLst>
      <p:ext uri="{BB962C8B-B14F-4D97-AF65-F5344CB8AC3E}">
        <p14:creationId xmlns:p14="http://schemas.microsoft.com/office/powerpoint/2010/main" val="125698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05"/>
            <a:ext cx="10515600" cy="1325563"/>
          </a:xfrm>
        </p:spPr>
        <p:txBody>
          <a:bodyPr/>
          <a:lstStyle/>
          <a:p>
            <a:pPr algn="ctr"/>
            <a:r>
              <a:rPr lang="en-US" dirty="0"/>
              <a:t>Physical activity provision</a:t>
            </a:r>
          </a:p>
        </p:txBody>
      </p:sp>
      <p:sp>
        <p:nvSpPr>
          <p:cNvPr id="3" name="Content Placeholder 2"/>
          <p:cNvSpPr>
            <a:spLocks noGrp="1"/>
          </p:cNvSpPr>
          <p:nvPr>
            <p:ph idx="1"/>
          </p:nvPr>
        </p:nvSpPr>
        <p:spPr>
          <a:xfrm>
            <a:off x="721784" y="1097844"/>
            <a:ext cx="10698808" cy="5336823"/>
          </a:xfrm>
        </p:spPr>
        <p:txBody>
          <a:bodyPr>
            <a:normAutofit lnSpcReduction="10000"/>
          </a:bodyPr>
          <a:lstStyle/>
          <a:p>
            <a:pPr marL="342900" indent="-342900">
              <a:buFont typeface="Arial"/>
              <a:buChar char="•"/>
            </a:pPr>
            <a:r>
              <a:rPr lang="en-US" sz="2400" dirty="0"/>
              <a:t>Direct delivery or signposting</a:t>
            </a:r>
          </a:p>
          <a:p>
            <a:pPr marL="342900" indent="-342900">
              <a:buFont typeface="Arial"/>
              <a:buChar char="•"/>
            </a:pPr>
            <a:r>
              <a:rPr lang="en-US" sz="2400" dirty="0"/>
              <a:t>Circuits, gentle movement, walking, gardening, </a:t>
            </a:r>
            <a:r>
              <a:rPr lang="en-US" sz="2400" dirty="0" err="1"/>
              <a:t>nordic</a:t>
            </a:r>
            <a:r>
              <a:rPr lang="en-US" sz="2400" dirty="0"/>
              <a:t> walking, walking football, leisure centre activities, bowls, cycling, challenge events, walking netball, golf, yoga, swimming, cricket, tai chi for health, </a:t>
            </a:r>
            <a:r>
              <a:rPr lang="en-US" sz="2400" dirty="0" err="1"/>
              <a:t>zumba</a:t>
            </a:r>
            <a:r>
              <a:rPr lang="en-US" sz="2400" dirty="0"/>
              <a:t>, dance, running, green gym, back to basketball, gym sessions</a:t>
            </a:r>
          </a:p>
          <a:p>
            <a:pPr marL="342900" indent="-342900">
              <a:buFont typeface="Arial"/>
              <a:buChar char="•"/>
            </a:pPr>
            <a:r>
              <a:rPr lang="en-US" sz="2400" dirty="0" smtClean="0"/>
              <a:t>Some </a:t>
            </a:r>
            <a:r>
              <a:rPr lang="en-US" sz="2400" dirty="0"/>
              <a:t>had no opportunity to continue after set no of sessions; other continued to be free; and others were reduced leisure centre membership</a:t>
            </a:r>
          </a:p>
          <a:p>
            <a:pPr marL="342900" indent="-342900">
              <a:buFont typeface="Arial"/>
              <a:buChar char="•"/>
            </a:pPr>
            <a:r>
              <a:rPr lang="en-US" sz="2400" dirty="0"/>
              <a:t>Activities were led by service staff, external instructors, volunteers, Move More practitioners, leisure centre </a:t>
            </a:r>
            <a:r>
              <a:rPr lang="en-US" sz="2400" dirty="0" smtClean="0"/>
              <a:t>staff</a:t>
            </a:r>
          </a:p>
          <a:p>
            <a:r>
              <a:rPr lang="en-US" sz="2400" dirty="0"/>
              <a:t>50% of services offered cancer specific classes</a:t>
            </a:r>
          </a:p>
          <a:p>
            <a:r>
              <a:rPr lang="en-US" sz="2400" dirty="0"/>
              <a:t>Perceived as:</a:t>
            </a:r>
          </a:p>
          <a:p>
            <a:pPr lvl="1"/>
            <a:r>
              <a:rPr lang="en-US" dirty="0"/>
              <a:t>Safe, qualified instructor, privacy, reduction of barriers, mutual support and improved adherence.  Can be replicated at home. But for some – became too easy / boring.</a:t>
            </a:r>
          </a:p>
          <a:p>
            <a:pPr marL="342900" indent="-342900">
              <a:buFont typeface="Arial"/>
              <a:buChar char="•"/>
            </a:pPr>
            <a:endParaRPr lang="en-US" sz="2400" dirty="0"/>
          </a:p>
          <a:p>
            <a:pPr marL="342900" indent="-342900">
              <a:buFont typeface="Arial"/>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GB"/>
              <a:t> </a:t>
            </a:r>
          </a:p>
        </p:txBody>
      </p:sp>
    </p:spTree>
    <p:extLst>
      <p:ext uri="{BB962C8B-B14F-4D97-AF65-F5344CB8AC3E}">
        <p14:creationId xmlns:p14="http://schemas.microsoft.com/office/powerpoint/2010/main" val="274775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577" y="100927"/>
            <a:ext cx="10754783" cy="957262"/>
          </a:xfrm>
        </p:spPr>
        <p:txBody>
          <a:bodyPr/>
          <a:lstStyle/>
          <a:p>
            <a:pPr algn="ctr"/>
            <a:r>
              <a:rPr lang="en-US" dirty="0"/>
              <a:t>On-going behaviour change support</a:t>
            </a:r>
          </a:p>
        </p:txBody>
      </p:sp>
      <p:sp>
        <p:nvSpPr>
          <p:cNvPr id="3" name="Content Placeholder 2"/>
          <p:cNvSpPr>
            <a:spLocks noGrp="1"/>
          </p:cNvSpPr>
          <p:nvPr>
            <p:ph idx="1"/>
          </p:nvPr>
        </p:nvSpPr>
        <p:spPr>
          <a:xfrm>
            <a:off x="667163" y="948599"/>
            <a:ext cx="10759016" cy="4857750"/>
          </a:xfrm>
        </p:spPr>
        <p:txBody>
          <a:bodyPr/>
          <a:lstStyle/>
          <a:p>
            <a:pPr marL="342900" indent="-342900">
              <a:buFont typeface="Arial"/>
              <a:buChar char="•"/>
            </a:pPr>
            <a:r>
              <a:rPr lang="en-US" dirty="0"/>
              <a:t>Service users appreciated support – reassurance</a:t>
            </a:r>
          </a:p>
          <a:p>
            <a:pPr marL="342900" indent="-342900">
              <a:buFont typeface="Arial"/>
              <a:buChar char="•"/>
            </a:pPr>
            <a:r>
              <a:rPr lang="en-US" dirty="0"/>
              <a:t>Current delivery model by some services did not allow sufficient resources to provide formal follow up – ad hoc face to face; phone; text; email. </a:t>
            </a:r>
            <a:endParaRPr lang="en-US" dirty="0" smtClean="0"/>
          </a:p>
          <a:p>
            <a:pPr marL="342900" indent="-342900">
              <a:buFont typeface="Arial"/>
              <a:buChar char="•"/>
            </a:pPr>
            <a:r>
              <a:rPr lang="en-US" dirty="0" smtClean="0"/>
              <a:t>4 </a:t>
            </a:r>
            <a:r>
              <a:rPr lang="en-US" dirty="0"/>
              <a:t>services – formal follow up for duration of activity / formal exit interview</a:t>
            </a:r>
          </a:p>
          <a:p>
            <a:pPr marL="342900" indent="-342900">
              <a:buFont typeface="Arial"/>
              <a:buChar char="•"/>
            </a:pPr>
            <a:r>
              <a:rPr lang="en-US" dirty="0"/>
              <a:t>Most services – informal support</a:t>
            </a:r>
          </a:p>
          <a:p>
            <a:pPr marL="342900" indent="-342900">
              <a:buFont typeface="Arial"/>
              <a:buChar char="•"/>
            </a:pPr>
            <a:r>
              <a:rPr lang="en-US" dirty="0"/>
              <a:t>PA sessions – opportunity to provide support</a:t>
            </a:r>
          </a:p>
          <a:p>
            <a:r>
              <a:rPr lang="en-GB" sz="2000" i="1" dirty="0"/>
              <a:t>(The practitioner) did say ‘I’m here if there are any other things or issues that come up, then please let us know,’ and he would see what he could do to support me. </a:t>
            </a:r>
            <a:r>
              <a:rPr lang="en-GB" sz="2000" b="1" dirty="0"/>
              <a:t>Service User, Lincolnshire</a:t>
            </a:r>
            <a:endParaRPr lang="en-GB" sz="2000" dirty="0"/>
          </a:p>
          <a:p>
            <a:pPr marL="342900" indent="-342900">
              <a:buFont typeface="Arial"/>
              <a:buChar char="•"/>
            </a:pPr>
            <a:endParaRPr lang="en-US" dirty="0"/>
          </a:p>
          <a:p>
            <a:pPr marL="342900" indent="-342900">
              <a:buFont typeface="Arial"/>
              <a:buChar char="•"/>
            </a:pPr>
            <a:endParaRPr lang="en-US" dirty="0"/>
          </a:p>
          <a:p>
            <a:pPr marL="342900" indent="-342900">
              <a:buFont typeface="Arial"/>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r>
              <a:rPr lang="en-GB"/>
              <a:t> </a:t>
            </a:r>
          </a:p>
        </p:txBody>
      </p:sp>
    </p:spTree>
    <p:extLst>
      <p:ext uri="{BB962C8B-B14F-4D97-AF65-F5344CB8AC3E}">
        <p14:creationId xmlns:p14="http://schemas.microsoft.com/office/powerpoint/2010/main" val="297050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1" y="1371601"/>
            <a:ext cx="10505017" cy="2798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1" y="5181601"/>
            <a:ext cx="3621617" cy="817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718" y="4919663"/>
            <a:ext cx="3484033"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139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Service Management</a:t>
            </a:r>
          </a:p>
        </p:txBody>
      </p:sp>
      <p:sp>
        <p:nvSpPr>
          <p:cNvPr id="3" name="Content Placeholder 2"/>
          <p:cNvSpPr>
            <a:spLocks noGrp="1"/>
          </p:cNvSpPr>
          <p:nvPr>
            <p:ph idx="1"/>
          </p:nvPr>
        </p:nvSpPr>
        <p:spPr>
          <a:xfrm>
            <a:off x="715856" y="1498600"/>
            <a:ext cx="10759016" cy="4857750"/>
          </a:xfrm>
        </p:spPr>
        <p:txBody>
          <a:bodyPr/>
          <a:lstStyle/>
          <a:p>
            <a:pPr marL="342900" indent="-342900">
              <a:buFont typeface="Arial"/>
              <a:buChar char="•"/>
            </a:pPr>
            <a:r>
              <a:rPr lang="en-US" dirty="0"/>
              <a:t>Where no admin support – Move More practitioner is responsible for raising awareness, BCI, managing referral process (</a:t>
            </a:r>
            <a:r>
              <a:rPr lang="en-US" dirty="0" err="1"/>
              <a:t>incl</a:t>
            </a:r>
            <a:r>
              <a:rPr lang="en-US" dirty="0"/>
              <a:t> </a:t>
            </a:r>
            <a:r>
              <a:rPr lang="en-US" dirty="0" err="1"/>
              <a:t>appts</a:t>
            </a:r>
            <a:r>
              <a:rPr lang="en-US" dirty="0"/>
              <a:t> and follow up) data collection and taking PA classes</a:t>
            </a:r>
          </a:p>
          <a:p>
            <a:pPr marL="342900" indent="-342900">
              <a:buFont typeface="Arial"/>
              <a:buChar char="•"/>
            </a:pPr>
            <a:r>
              <a:rPr lang="en-US" dirty="0"/>
              <a:t>Staff training –Best practice </a:t>
            </a:r>
            <a:r>
              <a:rPr lang="en-US" dirty="0" smtClean="0"/>
              <a:t>- CanRehab qualification </a:t>
            </a:r>
            <a:r>
              <a:rPr lang="en-US" dirty="0"/>
              <a:t>whether deliver session or not. </a:t>
            </a:r>
          </a:p>
          <a:p>
            <a:pPr marL="342900" indent="-342900">
              <a:buFont typeface="Arial"/>
              <a:buChar char="•"/>
            </a:pPr>
            <a:r>
              <a:rPr lang="en-US" dirty="0"/>
              <a:t>Volunteer training – </a:t>
            </a:r>
            <a:r>
              <a:rPr lang="en-US" dirty="0" smtClean="0"/>
              <a:t>(walking and gardening programme and buddy at gym) - powerful </a:t>
            </a:r>
            <a:r>
              <a:rPr lang="en-US" dirty="0"/>
              <a:t>way to advertise service to PLWC. Core training required</a:t>
            </a:r>
          </a:p>
          <a:p>
            <a:r>
              <a:rPr lang="en-GB" sz="2000" i="1" dirty="0"/>
              <a:t>So sometimes you're having to coordinate that across maybe four or five projects, to be able to actually put on one of the training courses. We’re quite keen for that to become more sustainable, so perhaps by having a train the trainer model, where we can get somebody local trained up to be able to deliver that one when we need it.  </a:t>
            </a:r>
            <a:r>
              <a:rPr lang="en-GB" sz="2000" b="1" dirty="0"/>
              <a:t>Service Staff, Aberdeen </a:t>
            </a:r>
          </a:p>
          <a:p>
            <a:pPr marL="342900" indent="-342900">
              <a:buFont typeface="Arial"/>
              <a:buChar char="•"/>
            </a:pPr>
            <a:endParaRPr lang="en-US" dirty="0"/>
          </a:p>
          <a:p>
            <a:pPr marL="342900" indent="-342900">
              <a:buFont typeface="Arial"/>
              <a:buChar char="•"/>
            </a:pPr>
            <a:endParaRPr lang="en-US" dirty="0"/>
          </a:p>
          <a:p>
            <a:pPr marL="342900" indent="-342900">
              <a:buFont typeface="Arial"/>
              <a:buChar char="•"/>
            </a:pPr>
            <a:endParaRPr lang="en-US" dirty="0"/>
          </a:p>
          <a:p>
            <a:endParaRPr lang="en-US" dirty="0"/>
          </a:p>
          <a:p>
            <a:pPr marL="342900" indent="-342900">
              <a:buFont typeface="Arial"/>
              <a:buChar char="•"/>
            </a:pPr>
            <a:endParaRPr lang="en-US" dirty="0"/>
          </a:p>
        </p:txBody>
      </p:sp>
      <p:sp>
        <p:nvSpPr>
          <p:cNvPr id="4" name="Slide Number Placeholder 3"/>
          <p:cNvSpPr>
            <a:spLocks noGrp="1"/>
          </p:cNvSpPr>
          <p:nvPr>
            <p:ph type="sldNum" sz="quarter" idx="10"/>
          </p:nvPr>
        </p:nvSpPr>
        <p:spPr/>
        <p:txBody>
          <a:bodyPr/>
          <a:lstStyle/>
          <a:p>
            <a:pPr>
              <a:defRPr/>
            </a:pPr>
            <a:r>
              <a:rPr lang="en-GB"/>
              <a:t> </a:t>
            </a:r>
          </a:p>
        </p:txBody>
      </p:sp>
    </p:spTree>
    <p:extLst>
      <p:ext uri="{BB962C8B-B14F-4D97-AF65-F5344CB8AC3E}">
        <p14:creationId xmlns:p14="http://schemas.microsoft.com/office/powerpoint/2010/main" val="13096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Changes in self report physical activity</a:t>
            </a:r>
          </a:p>
        </p:txBody>
      </p:sp>
      <p:sp>
        <p:nvSpPr>
          <p:cNvPr id="7" name="Content Placeholder 6"/>
          <p:cNvSpPr>
            <a:spLocks noGrp="1"/>
          </p:cNvSpPr>
          <p:nvPr>
            <p:ph idx="1"/>
          </p:nvPr>
        </p:nvSpPr>
        <p:spPr>
          <a:xfrm>
            <a:off x="838200" y="1825625"/>
            <a:ext cx="10515600" cy="2971527"/>
          </a:xfrm>
        </p:spPr>
        <p:txBody>
          <a:bodyPr/>
          <a:lstStyle/>
          <a:p>
            <a:endParaRPr lang="en-US" dirty="0"/>
          </a:p>
        </p:txBody>
      </p:sp>
      <p:sp>
        <p:nvSpPr>
          <p:cNvPr id="4" name="Slide Number Placeholder 3"/>
          <p:cNvSpPr>
            <a:spLocks noGrp="1"/>
          </p:cNvSpPr>
          <p:nvPr>
            <p:ph type="sldNum" sz="quarter" idx="10"/>
          </p:nvPr>
        </p:nvSpPr>
        <p:spPr/>
        <p:txBody>
          <a:bodyPr/>
          <a:lstStyle/>
          <a:p>
            <a:pPr>
              <a:defRPr/>
            </a:pPr>
            <a:r>
              <a:rPr lang="en-GB"/>
              <a:t> </a:t>
            </a:r>
          </a:p>
        </p:txBody>
      </p:sp>
      <p:pic>
        <p:nvPicPr>
          <p:cNvPr id="5" name="Picture 4" descr="eval 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701" y="1556793"/>
            <a:ext cx="10984331" cy="3744416"/>
          </a:xfrm>
          <a:prstGeom prst="rect">
            <a:avLst/>
          </a:prstGeom>
        </p:spPr>
      </p:pic>
      <p:sp>
        <p:nvSpPr>
          <p:cNvPr id="2" name="TextBox 1"/>
          <p:cNvSpPr txBox="1"/>
          <p:nvPr/>
        </p:nvSpPr>
        <p:spPr>
          <a:xfrm>
            <a:off x="119336" y="5313909"/>
            <a:ext cx="11982768" cy="1200329"/>
          </a:xfrm>
          <a:prstGeom prst="rect">
            <a:avLst/>
          </a:prstGeom>
          <a:noFill/>
        </p:spPr>
        <p:txBody>
          <a:bodyPr wrap="none" rtlCol="0">
            <a:spAutoFit/>
          </a:bodyPr>
          <a:lstStyle/>
          <a:p>
            <a:pPr marL="342900" indent="-342900">
              <a:buFont typeface="Arial"/>
              <a:buChar char="•"/>
            </a:pPr>
            <a:r>
              <a:rPr lang="en-US" dirty="0"/>
              <a:t>Those who provided follow up data - </a:t>
            </a:r>
            <a:r>
              <a:rPr lang="en-US" dirty="0">
                <a:latin typeface="Wingdings"/>
                <a:ea typeface="Wingdings"/>
                <a:cs typeface="Wingdings"/>
                <a:sym typeface="Wingdings"/>
              </a:rPr>
              <a:t></a:t>
            </a:r>
            <a:r>
              <a:rPr lang="en-US" dirty="0">
                <a:sym typeface="Wingdings"/>
              </a:rPr>
              <a:t> in PA – by 130 min by 3 months, 34 min at 6 months and 12 minutes by 12 months</a:t>
            </a:r>
          </a:p>
          <a:p>
            <a:pPr marL="342900" indent="-342900">
              <a:buFont typeface="Arial"/>
              <a:buChar char="•"/>
            </a:pPr>
            <a:r>
              <a:rPr lang="en-US" dirty="0">
                <a:sym typeface="Wingdings"/>
              </a:rPr>
              <a:t>Most PA </a:t>
            </a:r>
            <a:r>
              <a:rPr lang="en-US" dirty="0">
                <a:latin typeface="Wingdings"/>
                <a:ea typeface="Wingdings"/>
                <a:cs typeface="Wingdings"/>
                <a:sym typeface="Wingdings"/>
              </a:rPr>
              <a:t></a:t>
            </a:r>
            <a:r>
              <a:rPr lang="en-US" dirty="0">
                <a:ea typeface="Wingdings"/>
                <a:cs typeface="Wingdings"/>
                <a:sym typeface="Wingdings"/>
              </a:rPr>
              <a:t> in early stages of participation</a:t>
            </a:r>
          </a:p>
          <a:p>
            <a:pPr marL="342900" indent="-342900">
              <a:buFont typeface="Arial"/>
              <a:buChar char="•"/>
            </a:pPr>
            <a:r>
              <a:rPr lang="en-US" dirty="0">
                <a:ea typeface="Wingdings"/>
                <a:cs typeface="Wingdings"/>
                <a:sym typeface="Wingdings"/>
              </a:rPr>
              <a:t>Service users say MM programme speeded up process due to high regard for practitioners</a:t>
            </a:r>
          </a:p>
          <a:p>
            <a:endParaRPr lang="en-GB" dirty="0"/>
          </a:p>
        </p:txBody>
      </p:sp>
    </p:spTree>
    <p:extLst>
      <p:ext uri="{BB962C8B-B14F-4D97-AF65-F5344CB8AC3E}">
        <p14:creationId xmlns:p14="http://schemas.microsoft.com/office/powerpoint/2010/main" val="32523095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GB"/>
              <a:t> </a:t>
            </a:r>
          </a:p>
        </p:txBody>
      </p:sp>
      <p:graphicFrame>
        <p:nvGraphicFramePr>
          <p:cNvPr id="3" name="Chart 2"/>
          <p:cNvGraphicFramePr/>
          <p:nvPr>
            <p:extLst>
              <p:ext uri="{D42A27DB-BD31-4B8C-83A1-F6EECF244321}">
                <p14:modId xmlns:p14="http://schemas.microsoft.com/office/powerpoint/2010/main" val="2279100768"/>
              </p:ext>
            </p:extLst>
          </p:nvPr>
        </p:nvGraphicFramePr>
        <p:xfrm>
          <a:off x="0" y="349256"/>
          <a:ext cx="3859107" cy="20358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1873475343"/>
              </p:ext>
            </p:extLst>
          </p:nvPr>
        </p:nvGraphicFramePr>
        <p:xfrm>
          <a:off x="4232490" y="349257"/>
          <a:ext cx="3763433" cy="20358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824916770"/>
              </p:ext>
            </p:extLst>
          </p:nvPr>
        </p:nvGraphicFramePr>
        <p:xfrm>
          <a:off x="8177535" y="390852"/>
          <a:ext cx="3848100" cy="19799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782609507"/>
              </p:ext>
            </p:extLst>
          </p:nvPr>
        </p:nvGraphicFramePr>
        <p:xfrm>
          <a:off x="53340" y="2821362"/>
          <a:ext cx="3805767" cy="19799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p14="http://schemas.microsoft.com/office/powerpoint/2010/main" val="1728883004"/>
              </p:ext>
            </p:extLst>
          </p:nvPr>
        </p:nvGraphicFramePr>
        <p:xfrm>
          <a:off x="4234196" y="2747391"/>
          <a:ext cx="3869267" cy="2209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extLst>
              <p:ext uri="{D42A27DB-BD31-4B8C-83A1-F6EECF244321}">
                <p14:modId xmlns:p14="http://schemas.microsoft.com/office/powerpoint/2010/main" val="1399098486"/>
              </p:ext>
            </p:extLst>
          </p:nvPr>
        </p:nvGraphicFramePr>
        <p:xfrm>
          <a:off x="8285497" y="2710556"/>
          <a:ext cx="3741420" cy="220154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37015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GB"/>
              <a:t> </a:t>
            </a:r>
          </a:p>
        </p:txBody>
      </p:sp>
      <p:graphicFrame>
        <p:nvGraphicFramePr>
          <p:cNvPr id="3" name="Chart 2"/>
          <p:cNvGraphicFramePr/>
          <p:nvPr>
            <p:extLst>
              <p:ext uri="{D42A27DB-BD31-4B8C-83A1-F6EECF244321}">
                <p14:modId xmlns:p14="http://schemas.microsoft.com/office/powerpoint/2010/main" val="4150298280"/>
              </p:ext>
            </p:extLst>
          </p:nvPr>
        </p:nvGraphicFramePr>
        <p:xfrm>
          <a:off x="1201675" y="1510252"/>
          <a:ext cx="8994360" cy="363751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602234" y="546182"/>
            <a:ext cx="8484038" cy="369332"/>
          </a:xfrm>
          <a:prstGeom prst="rect">
            <a:avLst/>
          </a:prstGeom>
          <a:noFill/>
        </p:spPr>
        <p:txBody>
          <a:bodyPr wrap="none" rtlCol="0">
            <a:spAutoFit/>
          </a:bodyPr>
          <a:lstStyle/>
          <a:p>
            <a:r>
              <a:rPr lang="en-US" dirty="0"/>
              <a:t>FACIT – Fatigue statistically </a:t>
            </a:r>
            <a:r>
              <a:rPr lang="en-US" dirty="0" smtClean="0"/>
              <a:t>significant change </a:t>
            </a:r>
            <a:r>
              <a:rPr lang="en-US" dirty="0"/>
              <a:t>of 3.29 between start and 12 months (268)</a:t>
            </a:r>
          </a:p>
        </p:txBody>
      </p:sp>
    </p:spTree>
    <p:extLst>
      <p:ext uri="{BB962C8B-B14F-4D97-AF65-F5344CB8AC3E}">
        <p14:creationId xmlns:p14="http://schemas.microsoft.com/office/powerpoint/2010/main" val="2300106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168" y="1258889"/>
            <a:ext cx="3077633" cy="3233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0951" y="4648201"/>
            <a:ext cx="3122083" cy="733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4485" y="4630738"/>
            <a:ext cx="5524500" cy="768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8084" y="5911851"/>
            <a:ext cx="2004483"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6418" y="5943601"/>
            <a:ext cx="2063749"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084" y="5943601"/>
            <a:ext cx="2707216"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7267" y="5908675"/>
            <a:ext cx="2207684" cy="65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10" descr="Arrow 5_DG.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1536086">
            <a:off x="4957234" y="5367338"/>
            <a:ext cx="560917"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10" descr="Arrow 5_D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542866">
            <a:off x="8677540" y="5058569"/>
            <a:ext cx="420688" cy="127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0" descr="Arrow 5_DG.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2453647">
            <a:off x="6584951" y="5362575"/>
            <a:ext cx="560916"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10" descr="Arrow 5_DG.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3604307">
            <a:off x="3186907" y="5007769"/>
            <a:ext cx="420688" cy="130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1" name="Picture 8" descr="http://www.visitfleetwood.info/community/about-local-groups/uploads/Walking_Group.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9185" y="1362075"/>
            <a:ext cx="2112433" cy="115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2" name="Picture 10" descr="http://www.calderdale.gov.uk/leisure/sport-fitness/images/older-man-swimming.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9185" y="2816225"/>
            <a:ext cx="2112433" cy="116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3" name="Picture 14" descr="http://4.bp.blogspot.com/-eSPnkZxk5nc/ToOvzKE1UxI/AAAAAAAAAL4/L0tezLE7EWo/s1600/tenni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31918" y="1362075"/>
            <a:ext cx="2112433" cy="115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4" name="Picture 16" descr="http://blog.zisboombah.com/wp-content/uploads/active-family-on-bikes.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31918" y="2820989"/>
            <a:ext cx="2112433" cy="1150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1" y="4656138"/>
            <a:ext cx="2942167"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8801" y="1358900"/>
            <a:ext cx="4152900" cy="253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27" name="Picture 2" descr="C:\Users\dimcauley\AppData\Local\Microsoft\Windows\Temporary Internet Files\Content.IE5\MAHVYNP3\headline-move-more-northern-ireland.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01433" y="98425"/>
            <a:ext cx="6070600"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137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1000" fill="hold"/>
                                        <p:tgtEl>
                                          <p:spTgt spid="3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37"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arn(outVertical)">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 xmlns:a16="http://schemas.microsoft.com/office/drawing/2014/main" id="{9E480E8A-E83F-4CD3-9C73-76AE71BBF484}"/>
              </a:ext>
            </a:extLst>
          </p:cNvPr>
          <p:cNvGraphicFramePr>
            <a:graphicFrameLocks/>
          </p:cNvGraphicFramePr>
          <p:nvPr/>
        </p:nvGraphicFramePr>
        <p:xfrm>
          <a:off x="1" y="-2382"/>
          <a:ext cx="12211571" cy="3143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 xmlns:a16="http://schemas.microsoft.com/office/drawing/2014/main" id="{CD5ED4E9-5000-402B-A889-38904A940B42}"/>
              </a:ext>
            </a:extLst>
          </p:cNvPr>
          <p:cNvGraphicFramePr>
            <a:graphicFrameLocks/>
          </p:cNvGraphicFramePr>
          <p:nvPr/>
        </p:nvGraphicFramePr>
        <p:xfrm>
          <a:off x="143339" y="3212976"/>
          <a:ext cx="11905323" cy="35283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2353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Cost benefit</a:t>
            </a:r>
            <a:endParaRPr lang="en-GB" dirty="0"/>
          </a:p>
        </p:txBody>
      </p:sp>
      <p:sp>
        <p:nvSpPr>
          <p:cNvPr id="3" name="Content Placeholder 2"/>
          <p:cNvSpPr>
            <a:spLocks noGrp="1"/>
          </p:cNvSpPr>
          <p:nvPr>
            <p:ph idx="1"/>
          </p:nvPr>
        </p:nvSpPr>
        <p:spPr/>
        <p:txBody>
          <a:bodyPr/>
          <a:lstStyle/>
          <a:p>
            <a:r>
              <a:rPr lang="en-GB" dirty="0"/>
              <a:t>The evidence of the cost-effectiveness of services is equivocal. The NICE recommended threshold for an intervention to be considered cost effective is £20,000.  The cost-per-QALY identified in the evaluation range from £1,109 below the threshold to £29,132 above</a:t>
            </a:r>
            <a:r>
              <a:rPr lang="en-GB" dirty="0" smtClean="0"/>
              <a:t>.</a:t>
            </a:r>
          </a:p>
          <a:p>
            <a:r>
              <a:rPr lang="en-GB" dirty="0" smtClean="0"/>
              <a:t> </a:t>
            </a:r>
            <a:r>
              <a:rPr lang="en-GB" dirty="0"/>
              <a:t>Taking the recommended cost per completer approach results in a mean cost per completer of £291.</a:t>
            </a:r>
          </a:p>
        </p:txBody>
      </p:sp>
    </p:spTree>
    <p:extLst>
      <p:ext uri="{BB962C8B-B14F-4D97-AF65-F5344CB8AC3E}">
        <p14:creationId xmlns:p14="http://schemas.microsoft.com/office/powerpoint/2010/main" val="3594305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 </a:t>
            </a:r>
            <a:r>
              <a:rPr lang="en-US" dirty="0" smtClean="0"/>
              <a:t>does Macmillan </a:t>
            </a:r>
            <a:r>
              <a:rPr lang="en-US" dirty="0"/>
              <a:t>go from here?</a:t>
            </a:r>
            <a:br>
              <a:rPr lang="en-US" dirty="0"/>
            </a:br>
            <a:r>
              <a:rPr lang="en-US" dirty="0"/>
              <a:t>Proposal:</a:t>
            </a:r>
          </a:p>
        </p:txBody>
      </p:sp>
      <p:sp>
        <p:nvSpPr>
          <p:cNvPr id="3" name="Content Placeholder 2"/>
          <p:cNvSpPr>
            <a:spLocks noGrp="1"/>
          </p:cNvSpPr>
          <p:nvPr>
            <p:ph idx="1"/>
          </p:nvPr>
        </p:nvSpPr>
        <p:spPr/>
        <p:txBody>
          <a:bodyPr/>
          <a:lstStyle/>
          <a:p>
            <a:pPr marL="0" indent="0">
              <a:buNone/>
            </a:pPr>
            <a:r>
              <a:rPr lang="en-US" sz="2000" dirty="0"/>
              <a:t>Take time to do the following:</a:t>
            </a:r>
          </a:p>
          <a:p>
            <a:pPr marL="0" indent="0">
              <a:buNone/>
            </a:pPr>
            <a:r>
              <a:rPr lang="en-US" sz="2000" u="sng" dirty="0"/>
              <a:t>Scotland</a:t>
            </a:r>
          </a:p>
          <a:p>
            <a:pPr marL="342900" indent="-342900">
              <a:buFont typeface="Arial"/>
              <a:buChar char="•"/>
            </a:pPr>
            <a:r>
              <a:rPr lang="en-US" sz="2000" dirty="0"/>
              <a:t>Analysis of all data from Scotland Move More programmes </a:t>
            </a:r>
          </a:p>
          <a:p>
            <a:pPr marL="342900" indent="-342900">
              <a:buFont typeface="Arial"/>
              <a:buChar char="•"/>
            </a:pPr>
            <a:r>
              <a:rPr lang="en-US" sz="2000" dirty="0"/>
              <a:t>Planning implementation strategy based on current status and recommendations with assistance from Health Scotland</a:t>
            </a:r>
          </a:p>
          <a:p>
            <a:pPr marL="342900" indent="-342900">
              <a:buFont typeface="Arial"/>
              <a:buChar char="•"/>
            </a:pPr>
            <a:endParaRPr lang="en-US" sz="2000" dirty="0"/>
          </a:p>
          <a:p>
            <a:pPr marL="0" indent="0">
              <a:buNone/>
            </a:pPr>
            <a:r>
              <a:rPr lang="en-US" sz="2000" u="sng" dirty="0" smtClean="0"/>
              <a:t>UK wide: </a:t>
            </a:r>
            <a:endParaRPr lang="en-US" sz="2000" u="sng" dirty="0"/>
          </a:p>
          <a:p>
            <a:pPr marL="342900" indent="-342900">
              <a:buFont typeface="Arial"/>
              <a:buChar char="•"/>
            </a:pPr>
            <a:r>
              <a:rPr lang="en-US" sz="2000" dirty="0"/>
              <a:t>Examine recommendations for all </a:t>
            </a:r>
            <a:r>
              <a:rPr lang="en-US" sz="2000" dirty="0" smtClean="0"/>
              <a:t>steps -  </a:t>
            </a:r>
            <a:r>
              <a:rPr lang="en-US" sz="2000" dirty="0"/>
              <a:t>from data management to awareness to referral to BCI to PA offers to service management to outcomes</a:t>
            </a:r>
          </a:p>
          <a:p>
            <a:pPr marL="342900" indent="-342900">
              <a:buFont typeface="Arial"/>
              <a:buChar char="•"/>
            </a:pPr>
            <a:r>
              <a:rPr lang="en-US" sz="2000" dirty="0"/>
              <a:t>Influencing and support- </a:t>
            </a:r>
            <a:r>
              <a:rPr lang="en-US" sz="2000" dirty="0" err="1"/>
              <a:t>i.e</a:t>
            </a:r>
            <a:r>
              <a:rPr lang="en-US" sz="2000" dirty="0"/>
              <a:t> Richmond Group of Charities</a:t>
            </a:r>
          </a:p>
          <a:p>
            <a:pPr marL="342900" indent="-342900">
              <a:buFont typeface="Arial"/>
              <a:buChar char="•"/>
            </a:pPr>
            <a:r>
              <a:rPr lang="en-US" sz="2000" dirty="0"/>
              <a:t>Embed PA into recovery package, holistic conversations</a:t>
            </a:r>
          </a:p>
          <a:p>
            <a:pPr marL="342900" indent="-342900">
              <a:buFont typeface="Arial"/>
              <a:buChar char="•"/>
            </a:pPr>
            <a:endParaRPr lang="en-US" dirty="0"/>
          </a:p>
        </p:txBody>
      </p:sp>
      <p:sp>
        <p:nvSpPr>
          <p:cNvPr id="4" name="Slide Number Placeholder 3"/>
          <p:cNvSpPr>
            <a:spLocks noGrp="1"/>
          </p:cNvSpPr>
          <p:nvPr>
            <p:ph type="sldNum" sz="quarter" idx="10"/>
          </p:nvPr>
        </p:nvSpPr>
        <p:spPr/>
        <p:txBody>
          <a:bodyPr/>
          <a:lstStyle/>
          <a:p>
            <a:pPr>
              <a:defRPr/>
            </a:pPr>
            <a:r>
              <a:rPr lang="en-GB"/>
              <a:t> </a:t>
            </a:r>
          </a:p>
        </p:txBody>
      </p:sp>
    </p:spTree>
    <p:extLst>
      <p:ext uri="{BB962C8B-B14F-4D97-AF65-F5344CB8AC3E}">
        <p14:creationId xmlns:p14="http://schemas.microsoft.com/office/powerpoint/2010/main" val="506083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965AF83-A074-9548-B06A-512212516AE1}"/>
              </a:ext>
            </a:extLst>
          </p:cNvPr>
          <p:cNvSpPr>
            <a:spLocks noGrp="1"/>
          </p:cNvSpPr>
          <p:nvPr>
            <p:ph type="title"/>
          </p:nvPr>
        </p:nvSpPr>
        <p:spPr>
          <a:xfrm>
            <a:off x="908992" y="0"/>
            <a:ext cx="10515600" cy="1325563"/>
          </a:xfrm>
        </p:spPr>
        <p:txBody>
          <a:bodyPr/>
          <a:lstStyle/>
          <a:p>
            <a:pPr algn="ctr"/>
            <a:r>
              <a:rPr lang="nl-NL" dirty="0" err="1" smtClean="0"/>
              <a:t>What</a:t>
            </a:r>
            <a:r>
              <a:rPr lang="nl-NL" dirty="0" smtClean="0"/>
              <a:t> have we </a:t>
            </a:r>
            <a:r>
              <a:rPr lang="nl-NL" dirty="0" err="1" smtClean="0"/>
              <a:t>learned</a:t>
            </a:r>
            <a:r>
              <a:rPr lang="nl-NL" dirty="0" smtClean="0"/>
              <a:t>:</a:t>
            </a:r>
            <a:br>
              <a:rPr lang="nl-NL" dirty="0" smtClean="0"/>
            </a:br>
            <a:r>
              <a:rPr lang="nl-NL" dirty="0" smtClean="0"/>
              <a:t> – </a:t>
            </a:r>
            <a:r>
              <a:rPr lang="nl-NL" dirty="0" err="1" smtClean="0"/>
              <a:t>what</a:t>
            </a:r>
            <a:r>
              <a:rPr lang="nl-NL" dirty="0" smtClean="0"/>
              <a:t> </a:t>
            </a:r>
            <a:r>
              <a:rPr lang="nl-NL" dirty="0" err="1" smtClean="0"/>
              <a:t>questions</a:t>
            </a:r>
            <a:r>
              <a:rPr lang="nl-NL" dirty="0" smtClean="0"/>
              <a:t> </a:t>
            </a:r>
            <a:r>
              <a:rPr lang="nl-NL" dirty="0" err="1" smtClean="0"/>
              <a:t>need</a:t>
            </a:r>
            <a:r>
              <a:rPr lang="nl-NL" dirty="0" smtClean="0"/>
              <a:t> </a:t>
            </a:r>
            <a:r>
              <a:rPr lang="nl-NL" dirty="0" err="1" smtClean="0"/>
              <a:t>answered</a:t>
            </a:r>
            <a:r>
              <a:rPr lang="nl-NL" dirty="0" smtClean="0"/>
              <a:t>?</a:t>
            </a:r>
            <a:endParaRPr lang="nl-NL" dirty="0"/>
          </a:p>
        </p:txBody>
      </p:sp>
      <p:sp>
        <p:nvSpPr>
          <p:cNvPr id="3" name="Tijdelijke aanduiding voor inhoud 2">
            <a:extLst>
              <a:ext uri="{FF2B5EF4-FFF2-40B4-BE49-F238E27FC236}">
                <a16:creationId xmlns="" xmlns:a16="http://schemas.microsoft.com/office/drawing/2014/main" id="{F0D536DE-42A6-3045-9565-87AA20C1497D}"/>
              </a:ext>
            </a:extLst>
          </p:cNvPr>
          <p:cNvSpPr>
            <a:spLocks noGrp="1"/>
          </p:cNvSpPr>
          <p:nvPr>
            <p:ph idx="1"/>
          </p:nvPr>
        </p:nvSpPr>
        <p:spPr>
          <a:xfrm>
            <a:off x="263352" y="1345655"/>
            <a:ext cx="11737304" cy="4351338"/>
          </a:xfrm>
        </p:spPr>
        <p:txBody>
          <a:bodyPr>
            <a:noAutofit/>
          </a:bodyPr>
          <a:lstStyle/>
          <a:p>
            <a:pPr>
              <a:lnSpc>
                <a:spcPct val="110000"/>
              </a:lnSpc>
              <a:spcAft>
                <a:spcPts val="600"/>
              </a:spcAft>
              <a:buFont typeface="Courier New" panose="02070309020205020404" pitchFamily="49" charset="0"/>
              <a:buChar char="o"/>
            </a:pPr>
            <a:r>
              <a:rPr lang="en-US" sz="2400" dirty="0" smtClean="0">
                <a:solidFill>
                  <a:schemeClr val="tx1">
                    <a:lumMod val="65000"/>
                    <a:lumOff val="35000"/>
                  </a:schemeClr>
                </a:solidFill>
              </a:rPr>
              <a:t>To evaluate programme for effectiveness, </a:t>
            </a:r>
            <a:r>
              <a:rPr lang="en-US" sz="2400" dirty="0">
                <a:solidFill>
                  <a:schemeClr val="tx1">
                    <a:lumMod val="65000"/>
                    <a:lumOff val="35000"/>
                  </a:schemeClr>
                </a:solidFill>
              </a:rPr>
              <a:t>d</a:t>
            </a:r>
            <a:r>
              <a:rPr lang="en-US" sz="2400" dirty="0" smtClean="0">
                <a:solidFill>
                  <a:schemeClr val="tx1">
                    <a:lumMod val="65000"/>
                    <a:lumOff val="35000"/>
                  </a:schemeClr>
                </a:solidFill>
              </a:rPr>
              <a:t>ata </a:t>
            </a:r>
            <a:r>
              <a:rPr lang="en-US" sz="2400" dirty="0">
                <a:solidFill>
                  <a:schemeClr val="tx1">
                    <a:lumMod val="65000"/>
                    <a:lumOff val="35000"/>
                  </a:schemeClr>
                </a:solidFill>
              </a:rPr>
              <a:t>collection is important </a:t>
            </a:r>
            <a:endParaRPr lang="en-US" sz="2400" dirty="0" smtClean="0">
              <a:solidFill>
                <a:schemeClr val="tx1">
                  <a:lumMod val="65000"/>
                  <a:lumOff val="35000"/>
                </a:schemeClr>
              </a:solidFill>
            </a:endParaRPr>
          </a:p>
          <a:p>
            <a:pPr lvl="1">
              <a:lnSpc>
                <a:spcPct val="110000"/>
              </a:lnSpc>
              <a:spcAft>
                <a:spcPts val="600"/>
              </a:spcAft>
              <a:buFont typeface="Courier New" panose="02070309020205020404" pitchFamily="49" charset="0"/>
              <a:buChar char="o"/>
            </a:pPr>
            <a:r>
              <a:rPr lang="en-US" sz="2000" dirty="0" smtClean="0">
                <a:solidFill>
                  <a:schemeClr val="tx1">
                    <a:lumMod val="65000"/>
                    <a:lumOff val="35000"/>
                  </a:schemeClr>
                </a:solidFill>
              </a:rPr>
              <a:t>What is the minimum dataset required in community based setting?</a:t>
            </a:r>
          </a:p>
          <a:p>
            <a:pPr lvl="1">
              <a:lnSpc>
                <a:spcPct val="110000"/>
              </a:lnSpc>
              <a:spcAft>
                <a:spcPts val="600"/>
              </a:spcAft>
              <a:buFont typeface="Courier New" panose="02070309020205020404" pitchFamily="49" charset="0"/>
              <a:buChar char="o"/>
            </a:pPr>
            <a:r>
              <a:rPr lang="en-US" sz="2000" dirty="0" smtClean="0">
                <a:solidFill>
                  <a:schemeClr val="tx1">
                    <a:lumMod val="65000"/>
                    <a:lumOff val="35000"/>
                  </a:schemeClr>
                </a:solidFill>
              </a:rPr>
              <a:t>How do we ensure it is undertaken effectively?</a:t>
            </a:r>
            <a:endParaRPr lang="en-US" sz="2000" dirty="0">
              <a:solidFill>
                <a:schemeClr val="tx1">
                  <a:lumMod val="65000"/>
                  <a:lumOff val="35000"/>
                </a:schemeClr>
              </a:solidFill>
            </a:endParaRPr>
          </a:p>
          <a:p>
            <a:pPr>
              <a:lnSpc>
                <a:spcPct val="110000"/>
              </a:lnSpc>
              <a:spcAft>
                <a:spcPts val="600"/>
              </a:spcAft>
              <a:buFont typeface="Courier New" panose="02070309020205020404" pitchFamily="49" charset="0"/>
              <a:buChar char="o"/>
            </a:pPr>
            <a:r>
              <a:rPr lang="en-US" sz="2400" dirty="0" smtClean="0">
                <a:solidFill>
                  <a:schemeClr val="tx1">
                    <a:lumMod val="65000"/>
                    <a:lumOff val="35000"/>
                  </a:schemeClr>
                </a:solidFill>
              </a:rPr>
              <a:t>Referral from clinical setting is vital for success.  </a:t>
            </a:r>
          </a:p>
          <a:p>
            <a:pPr lvl="1">
              <a:lnSpc>
                <a:spcPct val="110000"/>
              </a:lnSpc>
              <a:spcAft>
                <a:spcPts val="600"/>
              </a:spcAft>
              <a:buFont typeface="Courier New" panose="02070309020205020404" pitchFamily="49" charset="0"/>
              <a:buChar char="o"/>
            </a:pPr>
            <a:r>
              <a:rPr lang="en-US" sz="2000" dirty="0" smtClean="0">
                <a:solidFill>
                  <a:schemeClr val="tx1">
                    <a:lumMod val="65000"/>
                    <a:lumOff val="35000"/>
                  </a:schemeClr>
                </a:solidFill>
              </a:rPr>
              <a:t>How do we raise awareness and gain the trust of HCP to convince them to refer patients to community program?</a:t>
            </a:r>
          </a:p>
          <a:p>
            <a:pPr lvl="1">
              <a:lnSpc>
                <a:spcPct val="110000"/>
              </a:lnSpc>
              <a:spcAft>
                <a:spcPts val="600"/>
              </a:spcAft>
              <a:buFont typeface="Courier New" panose="02070309020205020404" pitchFamily="49" charset="0"/>
              <a:buChar char="o"/>
            </a:pPr>
            <a:r>
              <a:rPr lang="en-US" sz="2000" dirty="0" smtClean="0">
                <a:solidFill>
                  <a:schemeClr val="tx1">
                    <a:lumMod val="65000"/>
                    <a:lumOff val="35000"/>
                  </a:schemeClr>
                </a:solidFill>
              </a:rPr>
              <a:t>How do we convince it should be standard part of cancer care package?</a:t>
            </a:r>
            <a:endParaRPr lang="en-US" sz="2000" dirty="0">
              <a:solidFill>
                <a:schemeClr val="tx1">
                  <a:lumMod val="65000"/>
                  <a:lumOff val="35000"/>
                </a:schemeClr>
              </a:solidFill>
            </a:endParaRPr>
          </a:p>
          <a:p>
            <a:pPr>
              <a:lnSpc>
                <a:spcPct val="110000"/>
              </a:lnSpc>
              <a:spcAft>
                <a:spcPts val="600"/>
              </a:spcAft>
              <a:buFont typeface="Courier New" panose="02070309020205020404" pitchFamily="49" charset="0"/>
              <a:buChar char="o"/>
            </a:pPr>
            <a:r>
              <a:rPr lang="en-US" sz="2400" dirty="0" smtClean="0">
                <a:solidFill>
                  <a:schemeClr val="tx1">
                    <a:lumMod val="65000"/>
                    <a:lumOff val="35000"/>
                  </a:schemeClr>
                </a:solidFill>
              </a:rPr>
              <a:t>There is a need for simple referral pathway from clinic to community programmes</a:t>
            </a:r>
          </a:p>
          <a:p>
            <a:pPr lvl="1">
              <a:lnSpc>
                <a:spcPct val="110000"/>
              </a:lnSpc>
              <a:spcAft>
                <a:spcPts val="600"/>
              </a:spcAft>
              <a:buFont typeface="Courier New" panose="02070309020205020404" pitchFamily="49" charset="0"/>
              <a:buChar char="o"/>
            </a:pPr>
            <a:r>
              <a:rPr lang="en-US" sz="2000" dirty="0" smtClean="0">
                <a:solidFill>
                  <a:schemeClr val="tx1">
                    <a:lumMod val="65000"/>
                    <a:lumOff val="35000"/>
                  </a:schemeClr>
                </a:solidFill>
              </a:rPr>
              <a:t>How do we triage and screen patients?</a:t>
            </a:r>
          </a:p>
          <a:p>
            <a:pPr lvl="1">
              <a:lnSpc>
                <a:spcPct val="110000"/>
              </a:lnSpc>
              <a:spcAft>
                <a:spcPts val="600"/>
              </a:spcAft>
              <a:buFont typeface="Courier New" panose="02070309020205020404" pitchFamily="49" charset="0"/>
              <a:buChar char="o"/>
            </a:pPr>
            <a:r>
              <a:rPr lang="en-US" sz="2000" dirty="0" smtClean="0">
                <a:solidFill>
                  <a:schemeClr val="tx1">
                    <a:lumMod val="65000"/>
                    <a:lumOff val="35000"/>
                  </a:schemeClr>
                </a:solidFill>
              </a:rPr>
              <a:t>How do we ensure referral back to clinical setting if necessary</a:t>
            </a:r>
          </a:p>
          <a:p>
            <a:pPr marL="0" indent="0">
              <a:lnSpc>
                <a:spcPct val="110000"/>
              </a:lnSpc>
              <a:spcAft>
                <a:spcPts val="600"/>
              </a:spcAft>
              <a:buNone/>
            </a:pPr>
            <a:endParaRPr lang="en-US" sz="2400" dirty="0" smtClean="0">
              <a:solidFill>
                <a:schemeClr val="tx1">
                  <a:lumMod val="65000"/>
                  <a:lumOff val="35000"/>
                </a:schemeClr>
              </a:solidFill>
            </a:endParaRPr>
          </a:p>
          <a:p>
            <a:pPr>
              <a:lnSpc>
                <a:spcPct val="110000"/>
              </a:lnSpc>
              <a:spcAft>
                <a:spcPts val="600"/>
              </a:spcAft>
              <a:buFont typeface="Courier New" panose="02070309020205020404" pitchFamily="49" charset="0"/>
              <a:buChar char="o"/>
            </a:pPr>
            <a:r>
              <a:rPr lang="en-US" sz="2400" dirty="0" smtClean="0">
                <a:solidFill>
                  <a:schemeClr val="tx1">
                    <a:lumMod val="65000"/>
                    <a:lumOff val="35000"/>
                  </a:schemeClr>
                </a:solidFill>
              </a:rPr>
              <a:t>Better MI training</a:t>
            </a:r>
          </a:p>
          <a:p>
            <a:pPr>
              <a:lnSpc>
                <a:spcPct val="110000"/>
              </a:lnSpc>
              <a:spcAft>
                <a:spcPts val="600"/>
              </a:spcAft>
              <a:buFont typeface="Courier New" panose="02070309020205020404" pitchFamily="49" charset="0"/>
              <a:buChar char="o"/>
            </a:pPr>
            <a:endParaRPr lang="en-US" sz="2400" dirty="0" smtClean="0">
              <a:solidFill>
                <a:schemeClr val="tx1">
                  <a:lumMod val="65000"/>
                  <a:lumOff val="35000"/>
                </a:schemeClr>
              </a:solidFill>
            </a:endParaRPr>
          </a:p>
          <a:p>
            <a:pPr marL="0" indent="0">
              <a:lnSpc>
                <a:spcPct val="110000"/>
              </a:lnSpc>
              <a:spcAft>
                <a:spcPts val="600"/>
              </a:spcAft>
              <a:buNone/>
            </a:pPr>
            <a:endParaRPr lang="nl-NL" sz="2000" dirty="0">
              <a:solidFill>
                <a:schemeClr val="tx1">
                  <a:lumMod val="65000"/>
                  <a:lumOff val="35000"/>
                </a:schemeClr>
              </a:solidFill>
            </a:endParaRPr>
          </a:p>
        </p:txBody>
      </p:sp>
    </p:spTree>
    <p:extLst>
      <p:ext uri="{BB962C8B-B14F-4D97-AF65-F5344CB8AC3E}">
        <p14:creationId xmlns:p14="http://schemas.microsoft.com/office/powerpoint/2010/main" val="278989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965AF83-A074-9548-B06A-512212516AE1}"/>
              </a:ext>
            </a:extLst>
          </p:cNvPr>
          <p:cNvSpPr>
            <a:spLocks noGrp="1"/>
          </p:cNvSpPr>
          <p:nvPr>
            <p:ph type="title"/>
          </p:nvPr>
        </p:nvSpPr>
        <p:spPr>
          <a:xfrm>
            <a:off x="908992" y="0"/>
            <a:ext cx="10515600" cy="1325563"/>
          </a:xfrm>
        </p:spPr>
        <p:txBody>
          <a:bodyPr/>
          <a:lstStyle/>
          <a:p>
            <a:pPr algn="ctr"/>
            <a:r>
              <a:rPr lang="nl-NL" dirty="0" err="1" smtClean="0"/>
              <a:t>What</a:t>
            </a:r>
            <a:r>
              <a:rPr lang="nl-NL" dirty="0" smtClean="0"/>
              <a:t> have we </a:t>
            </a:r>
            <a:r>
              <a:rPr lang="nl-NL" dirty="0" err="1" smtClean="0"/>
              <a:t>learned</a:t>
            </a:r>
            <a:r>
              <a:rPr lang="nl-NL" dirty="0" smtClean="0"/>
              <a:t>:</a:t>
            </a:r>
            <a:br>
              <a:rPr lang="nl-NL" dirty="0" smtClean="0"/>
            </a:br>
            <a:r>
              <a:rPr lang="nl-NL" dirty="0" smtClean="0"/>
              <a:t> – </a:t>
            </a:r>
            <a:r>
              <a:rPr lang="nl-NL" dirty="0" err="1" smtClean="0"/>
              <a:t>what</a:t>
            </a:r>
            <a:r>
              <a:rPr lang="nl-NL" dirty="0" smtClean="0"/>
              <a:t> </a:t>
            </a:r>
            <a:r>
              <a:rPr lang="nl-NL" dirty="0" err="1" smtClean="0"/>
              <a:t>questions</a:t>
            </a:r>
            <a:r>
              <a:rPr lang="nl-NL" dirty="0" smtClean="0"/>
              <a:t> </a:t>
            </a:r>
            <a:r>
              <a:rPr lang="nl-NL" dirty="0" err="1" smtClean="0"/>
              <a:t>need</a:t>
            </a:r>
            <a:r>
              <a:rPr lang="nl-NL" dirty="0" smtClean="0"/>
              <a:t> </a:t>
            </a:r>
            <a:r>
              <a:rPr lang="nl-NL" dirty="0" err="1" smtClean="0"/>
              <a:t>answered</a:t>
            </a:r>
            <a:r>
              <a:rPr lang="nl-NL" dirty="0" smtClean="0"/>
              <a:t>?</a:t>
            </a:r>
            <a:endParaRPr lang="nl-NL" dirty="0"/>
          </a:p>
        </p:txBody>
      </p:sp>
      <p:sp>
        <p:nvSpPr>
          <p:cNvPr id="3" name="Tijdelijke aanduiding voor inhoud 2">
            <a:extLst>
              <a:ext uri="{FF2B5EF4-FFF2-40B4-BE49-F238E27FC236}">
                <a16:creationId xmlns="" xmlns:a16="http://schemas.microsoft.com/office/drawing/2014/main" id="{F0D536DE-42A6-3045-9565-87AA20C1497D}"/>
              </a:ext>
            </a:extLst>
          </p:cNvPr>
          <p:cNvSpPr>
            <a:spLocks noGrp="1"/>
          </p:cNvSpPr>
          <p:nvPr>
            <p:ph idx="1"/>
          </p:nvPr>
        </p:nvSpPr>
        <p:spPr>
          <a:xfrm>
            <a:off x="263352" y="1345655"/>
            <a:ext cx="11737304" cy="4351338"/>
          </a:xfrm>
        </p:spPr>
        <p:txBody>
          <a:bodyPr>
            <a:noAutofit/>
          </a:bodyPr>
          <a:lstStyle/>
          <a:p>
            <a:pPr>
              <a:lnSpc>
                <a:spcPct val="110000"/>
              </a:lnSpc>
              <a:spcAft>
                <a:spcPts val="600"/>
              </a:spcAft>
              <a:buFont typeface="Courier New" panose="02070309020205020404" pitchFamily="49" charset="0"/>
              <a:buChar char="o"/>
            </a:pPr>
            <a:r>
              <a:rPr lang="en-US" sz="2400" dirty="0" smtClean="0">
                <a:solidFill>
                  <a:schemeClr val="tx1">
                    <a:lumMod val="65000"/>
                    <a:lumOff val="35000"/>
                  </a:schemeClr>
                </a:solidFill>
              </a:rPr>
              <a:t>Motivational Interviewing / Exercise Counseling should be an essential part of the programme</a:t>
            </a:r>
          </a:p>
          <a:p>
            <a:pPr lvl="1">
              <a:lnSpc>
                <a:spcPct val="110000"/>
              </a:lnSpc>
              <a:spcAft>
                <a:spcPts val="600"/>
              </a:spcAft>
              <a:buFont typeface="Courier New" panose="02070309020205020404" pitchFamily="49" charset="0"/>
              <a:buChar char="o"/>
            </a:pPr>
            <a:r>
              <a:rPr lang="en-US" sz="2000" dirty="0" smtClean="0">
                <a:solidFill>
                  <a:schemeClr val="tx1">
                    <a:lumMod val="65000"/>
                    <a:lumOff val="35000"/>
                  </a:schemeClr>
                </a:solidFill>
              </a:rPr>
              <a:t>Who should do this?</a:t>
            </a:r>
          </a:p>
          <a:p>
            <a:pPr>
              <a:lnSpc>
                <a:spcPct val="110000"/>
              </a:lnSpc>
              <a:spcAft>
                <a:spcPts val="600"/>
              </a:spcAft>
              <a:buFont typeface="Courier New" panose="02070309020205020404" pitchFamily="49" charset="0"/>
              <a:buChar char="o"/>
            </a:pPr>
            <a:r>
              <a:rPr lang="en-US" sz="2400" dirty="0" smtClean="0">
                <a:solidFill>
                  <a:schemeClr val="tx1">
                    <a:lumMod val="65000"/>
                    <a:lumOff val="35000"/>
                  </a:schemeClr>
                </a:solidFill>
              </a:rPr>
              <a:t>Physical activity / exercise programme should include a variety of options including open and closed exercise classes run by fitness instructors with appropriate qualifications</a:t>
            </a:r>
          </a:p>
          <a:p>
            <a:pPr lvl="1">
              <a:lnSpc>
                <a:spcPct val="110000"/>
              </a:lnSpc>
              <a:spcAft>
                <a:spcPts val="600"/>
              </a:spcAft>
              <a:buFont typeface="Courier New" panose="02070309020205020404" pitchFamily="49" charset="0"/>
              <a:buChar char="o"/>
            </a:pPr>
            <a:r>
              <a:rPr lang="en-US" sz="2000" dirty="0" smtClean="0">
                <a:solidFill>
                  <a:schemeClr val="tx1">
                    <a:lumMod val="65000"/>
                    <a:lumOff val="35000"/>
                  </a:schemeClr>
                </a:solidFill>
              </a:rPr>
              <a:t>What qualifications are appropriate for generic/ cancer specific exercise offers?</a:t>
            </a:r>
          </a:p>
          <a:p>
            <a:pPr>
              <a:lnSpc>
                <a:spcPct val="110000"/>
              </a:lnSpc>
              <a:spcAft>
                <a:spcPts val="600"/>
              </a:spcAft>
              <a:buFont typeface="Courier New" panose="02070309020205020404" pitchFamily="49" charset="0"/>
              <a:buChar char="o"/>
            </a:pPr>
            <a:r>
              <a:rPr lang="en-US" sz="2400" dirty="0" smtClean="0">
                <a:solidFill>
                  <a:schemeClr val="tx1">
                    <a:lumMod val="65000"/>
                    <a:lumOff val="35000"/>
                  </a:schemeClr>
                </a:solidFill>
              </a:rPr>
              <a:t>Clients should be supported for up to one year to encourage behaviour change</a:t>
            </a:r>
          </a:p>
          <a:p>
            <a:pPr lvl="1">
              <a:lnSpc>
                <a:spcPct val="110000"/>
              </a:lnSpc>
              <a:spcAft>
                <a:spcPts val="600"/>
              </a:spcAft>
              <a:buFont typeface="Courier New" panose="02070309020205020404" pitchFamily="49" charset="0"/>
              <a:buChar char="o"/>
            </a:pPr>
            <a:r>
              <a:rPr lang="en-US" sz="2000" dirty="0" smtClean="0">
                <a:solidFill>
                  <a:schemeClr val="tx1">
                    <a:lumMod val="65000"/>
                    <a:lumOff val="35000"/>
                  </a:schemeClr>
                </a:solidFill>
              </a:rPr>
              <a:t>Who should do this?</a:t>
            </a:r>
          </a:p>
          <a:p>
            <a:pPr>
              <a:lnSpc>
                <a:spcPct val="110000"/>
              </a:lnSpc>
              <a:spcAft>
                <a:spcPts val="600"/>
              </a:spcAft>
              <a:buFont typeface="Courier New" panose="02070309020205020404" pitchFamily="49" charset="0"/>
              <a:buChar char="o"/>
            </a:pPr>
            <a:endParaRPr lang="en-US" sz="2400" dirty="0" smtClean="0">
              <a:solidFill>
                <a:schemeClr val="tx1">
                  <a:lumMod val="65000"/>
                  <a:lumOff val="35000"/>
                </a:schemeClr>
              </a:solidFill>
            </a:endParaRPr>
          </a:p>
          <a:p>
            <a:pPr>
              <a:lnSpc>
                <a:spcPct val="110000"/>
              </a:lnSpc>
              <a:spcAft>
                <a:spcPts val="600"/>
              </a:spcAft>
              <a:buFont typeface="Courier New" panose="02070309020205020404" pitchFamily="49" charset="0"/>
              <a:buChar char="o"/>
            </a:pPr>
            <a:endParaRPr lang="en-US" sz="2400" dirty="0" smtClean="0">
              <a:solidFill>
                <a:schemeClr val="tx1">
                  <a:lumMod val="65000"/>
                  <a:lumOff val="35000"/>
                </a:schemeClr>
              </a:solidFill>
            </a:endParaRPr>
          </a:p>
          <a:p>
            <a:pPr lvl="1">
              <a:lnSpc>
                <a:spcPct val="110000"/>
              </a:lnSpc>
              <a:spcAft>
                <a:spcPts val="600"/>
              </a:spcAft>
              <a:buFont typeface="Courier New" panose="02070309020205020404" pitchFamily="49" charset="0"/>
              <a:buChar char="o"/>
            </a:pPr>
            <a:endParaRPr lang="en-US" sz="2000" dirty="0" smtClean="0">
              <a:solidFill>
                <a:schemeClr val="tx1">
                  <a:lumMod val="65000"/>
                  <a:lumOff val="35000"/>
                </a:schemeClr>
              </a:solidFill>
            </a:endParaRPr>
          </a:p>
          <a:p>
            <a:pPr>
              <a:lnSpc>
                <a:spcPct val="110000"/>
              </a:lnSpc>
              <a:spcAft>
                <a:spcPts val="600"/>
              </a:spcAft>
              <a:buFont typeface="Courier New" panose="02070309020205020404" pitchFamily="49" charset="0"/>
              <a:buChar char="o"/>
            </a:pPr>
            <a:endParaRPr lang="en-US" sz="2400" dirty="0" smtClean="0">
              <a:solidFill>
                <a:schemeClr val="tx1">
                  <a:lumMod val="65000"/>
                  <a:lumOff val="35000"/>
                </a:schemeClr>
              </a:solidFill>
            </a:endParaRPr>
          </a:p>
          <a:p>
            <a:pPr marL="0" indent="0">
              <a:lnSpc>
                <a:spcPct val="110000"/>
              </a:lnSpc>
              <a:spcAft>
                <a:spcPts val="600"/>
              </a:spcAft>
              <a:buNone/>
            </a:pPr>
            <a:endParaRPr lang="nl-NL" sz="2000" dirty="0">
              <a:solidFill>
                <a:schemeClr val="tx1">
                  <a:lumMod val="65000"/>
                  <a:lumOff val="35000"/>
                </a:schemeClr>
              </a:solidFill>
            </a:endParaRPr>
          </a:p>
        </p:txBody>
      </p:sp>
    </p:spTree>
    <p:extLst>
      <p:ext uri="{BB962C8B-B14F-4D97-AF65-F5344CB8AC3E}">
        <p14:creationId xmlns:p14="http://schemas.microsoft.com/office/powerpoint/2010/main" val="38678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365125"/>
            <a:ext cx="10946432" cy="1325563"/>
          </a:xfrm>
        </p:spPr>
        <p:txBody>
          <a:bodyPr/>
          <a:lstStyle/>
          <a:p>
            <a:pPr algn="ctr"/>
            <a:r>
              <a:rPr lang="en-GB" dirty="0" smtClean="0"/>
              <a:t>MoveMore is a behaviour change intervention</a:t>
            </a:r>
            <a:endParaRPr lang="en-GB" dirty="0"/>
          </a:p>
        </p:txBody>
      </p:sp>
      <p:sp>
        <p:nvSpPr>
          <p:cNvPr id="14339" name="Content Placeholder 2"/>
          <p:cNvSpPr>
            <a:spLocks noGrp="1"/>
          </p:cNvSpPr>
          <p:nvPr>
            <p:ph idx="1"/>
          </p:nvPr>
        </p:nvSpPr>
        <p:spPr>
          <a:xfrm>
            <a:off x="721784" y="1892300"/>
            <a:ext cx="10759016" cy="4514850"/>
          </a:xfrm>
        </p:spPr>
        <p:txBody>
          <a:bodyPr/>
          <a:lstStyle/>
          <a:p>
            <a:r>
              <a:rPr lang="en-GB" sz="2000" dirty="0" smtClean="0"/>
              <a:t>Based on NICE </a:t>
            </a:r>
            <a:r>
              <a:rPr lang="en-GB" sz="2000" dirty="0"/>
              <a:t>Public Health Guidance 49 </a:t>
            </a:r>
            <a:r>
              <a:rPr lang="en-GB" sz="2000" dirty="0" smtClean="0"/>
              <a:t>: Behaviour change - </a:t>
            </a:r>
            <a:r>
              <a:rPr lang="en-GB" sz="2000" dirty="0"/>
              <a:t>individual </a:t>
            </a:r>
            <a:r>
              <a:rPr lang="en-GB" sz="2000" dirty="0" smtClean="0"/>
              <a:t>approach. </a:t>
            </a:r>
          </a:p>
          <a:p>
            <a:r>
              <a:rPr lang="en-GB" sz="2000" dirty="0" smtClean="0"/>
              <a:t>Key </a:t>
            </a:r>
            <a:r>
              <a:rPr lang="en-GB" sz="2000" dirty="0"/>
              <a:t>recommendations include:</a:t>
            </a:r>
          </a:p>
          <a:p>
            <a:pPr marL="342900" indent="-342900">
              <a:buFont typeface="Arial"/>
              <a:buChar char="•"/>
            </a:pPr>
            <a:r>
              <a:rPr lang="en-GB" sz="2000" dirty="0"/>
              <a:t>Deliver very brief</a:t>
            </a:r>
            <a:r>
              <a:rPr lang="en-GB" sz="2000" dirty="0" smtClean="0"/>
              <a:t>, brief and extended behaviour </a:t>
            </a:r>
            <a:r>
              <a:rPr lang="en-GB" sz="2000" dirty="0"/>
              <a:t>change interventions and </a:t>
            </a:r>
            <a:r>
              <a:rPr lang="en-GB" sz="2000" dirty="0" smtClean="0"/>
              <a:t>physical activity programmes </a:t>
            </a:r>
            <a:endParaRPr lang="en-GB" sz="2000" dirty="0"/>
          </a:p>
          <a:p>
            <a:pPr marL="342900" indent="-342900">
              <a:buFont typeface="Arial"/>
              <a:buChar char="•"/>
            </a:pPr>
            <a:r>
              <a:rPr lang="en-GB" sz="2000" dirty="0"/>
              <a:t>Ensure behaviour change is maintained for at least a year by ensuring they receive feedback and monitoring at regular </a:t>
            </a:r>
            <a:r>
              <a:rPr lang="en-GB" sz="2000" dirty="0" smtClean="0"/>
              <a:t>intervals</a:t>
            </a:r>
          </a:p>
          <a:p>
            <a:pPr marL="342900" indent="-342900">
              <a:buFont typeface="Arial"/>
              <a:buChar char="•"/>
            </a:pPr>
            <a:endParaRPr lang="en-GB" sz="2000" dirty="0"/>
          </a:p>
          <a:p>
            <a:pPr marL="342900" indent="-342900">
              <a:buFont typeface="Arial"/>
              <a:buChar char="•"/>
            </a:pPr>
            <a:r>
              <a:rPr lang="en-GB" dirty="0" smtClean="0"/>
              <a:t>Macmillan invested </a:t>
            </a:r>
            <a:r>
              <a:rPr lang="en-GB" dirty="0" smtClean="0">
                <a:ea typeface="MS PGothic" charset="0"/>
              </a:rPr>
              <a:t>£</a:t>
            </a:r>
            <a:r>
              <a:rPr lang="en-GB" dirty="0">
                <a:ea typeface="MS PGothic" charset="0"/>
              </a:rPr>
              <a:t>6 million 2012-</a:t>
            </a:r>
            <a:r>
              <a:rPr lang="en-GB" dirty="0" smtClean="0">
                <a:ea typeface="MS PGothic" charset="0"/>
              </a:rPr>
              <a:t>2018 in MoveMore Intervention throughout Scotland, England Northern Ireland and Wales</a:t>
            </a:r>
          </a:p>
          <a:p>
            <a:pPr marL="342900" indent="-342900">
              <a:buFont typeface="Arial"/>
              <a:buChar char="•"/>
            </a:pPr>
            <a:endParaRPr lang="en-GB" sz="2000" dirty="0" smtClean="0"/>
          </a:p>
        </p:txBody>
      </p:sp>
      <p:sp>
        <p:nvSpPr>
          <p:cNvPr id="4" name="Slide Number Placeholder 3"/>
          <p:cNvSpPr>
            <a:spLocks noGrp="1"/>
          </p:cNvSpPr>
          <p:nvPr>
            <p:ph type="sldNum" sz="quarter" idx="10"/>
          </p:nvPr>
        </p:nvSpPr>
        <p:spPr/>
        <p:txBody>
          <a:bodyPr/>
          <a:lstStyle/>
          <a:p>
            <a:pPr>
              <a:defRPr/>
            </a:pPr>
            <a:r>
              <a:rPr lang="en-GB"/>
              <a:t> </a:t>
            </a:r>
          </a:p>
        </p:txBody>
      </p:sp>
      <p:pic>
        <p:nvPicPr>
          <p:cNvPr id="5" name="Picture 4" descr="macmillan logo.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0376" y="5661248"/>
            <a:ext cx="2501900" cy="927100"/>
          </a:xfrm>
          <a:prstGeom prst="rect">
            <a:avLst/>
          </a:prstGeom>
        </p:spPr>
      </p:pic>
    </p:spTree>
    <p:extLst>
      <p:ext uri="{BB962C8B-B14F-4D97-AF65-F5344CB8AC3E}">
        <p14:creationId xmlns:p14="http://schemas.microsoft.com/office/powerpoint/2010/main" val="20850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animEffect transition="in" filter="dissolve">
                                      <p:cBhvr>
                                        <p:cTn id="7"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0" y="762000"/>
            <a:ext cx="7537451"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descr="a-pu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410200"/>
            <a:ext cx="121920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7">
            <a:extLst>
              <a:ext uri="{FF2B5EF4-FFF2-40B4-BE49-F238E27FC236}">
                <a16:creationId xmlns="" xmlns:a16="http://schemas.microsoft.com/office/drawing/2014/main" id="{18330B7C-198D-4FEE-97A6-283A27698688}"/>
              </a:ext>
            </a:extLst>
          </p:cNvPr>
          <p:cNvSpPr>
            <a:spLocks noChangeArrowheads="1"/>
          </p:cNvSpPr>
          <p:nvPr/>
        </p:nvSpPr>
        <p:spPr bwMode="auto">
          <a:xfrm>
            <a:off x="1524000" y="5715000"/>
            <a:ext cx="9347200" cy="1020279"/>
          </a:xfrm>
          <a:prstGeom prst="rect">
            <a:avLst/>
          </a:prstGeom>
          <a:noFill/>
          <a:ln w="9525">
            <a:noFill/>
            <a:miter lim="800000"/>
            <a:headEnd/>
            <a:tailEnd/>
          </a:ln>
        </p:spPr>
        <p:txBody>
          <a:bodyPr>
            <a:spAutoFit/>
          </a:bodyPr>
          <a:lstStyle/>
          <a:p>
            <a:pPr algn="ctr" eaLnBrk="1" hangingPunct="1">
              <a:spcAft>
                <a:spcPct val="35000"/>
              </a:spcAft>
            </a:pPr>
            <a:r>
              <a:rPr lang="en-GB" b="1" i="1" dirty="0">
                <a:solidFill>
                  <a:srgbClr val="F2F2F2"/>
                </a:solidFill>
                <a:latin typeface="Calibri" charset="0"/>
              </a:rPr>
              <a:t>“Everyone living with and beyond cancer is aware of the benefits of physical activity and enabled to choose to become and to stay active at a level that’s right for them”</a:t>
            </a:r>
            <a:endParaRPr lang="en-GB" b="1" dirty="0">
              <a:solidFill>
                <a:srgbClr val="F2F2F2"/>
              </a:solidFill>
              <a:latin typeface="Calibri" charset="0"/>
            </a:endParaRPr>
          </a:p>
          <a:p>
            <a:pPr algn="ctr" eaLnBrk="1" hangingPunct="1">
              <a:spcAft>
                <a:spcPct val="35000"/>
              </a:spcAft>
            </a:pPr>
            <a:endParaRPr lang="en-GB" b="1" dirty="0">
              <a:solidFill>
                <a:srgbClr val="F2F2F2"/>
              </a:solidFill>
              <a:latin typeface="Calibri" charset="0"/>
            </a:endParaRPr>
          </a:p>
        </p:txBody>
      </p:sp>
      <p:pic>
        <p:nvPicPr>
          <p:cNvPr id="15365" name="Picture 2" descr="C:\Users\dimcauley\AppData\Local\Microsoft\Windows\Temporary Internet Files\Content.IE5\Y1XF0DBM\headline-macmillan-physical-activity-pathwa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00" y="157163"/>
            <a:ext cx="11785600" cy="60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418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smtClean="0"/>
              <a:t> </a:t>
            </a:r>
            <a:endParaRPr lang="en-GB"/>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32037" y="286400"/>
            <a:ext cx="11737524" cy="6425289"/>
          </a:xfrm>
          <a:prstGeom prst="rect">
            <a:avLst/>
          </a:prstGeom>
          <a:noFill/>
          <a:ln>
            <a:noFill/>
          </a:ln>
        </p:spPr>
      </p:pic>
    </p:spTree>
    <p:extLst>
      <p:ext uri="{BB962C8B-B14F-4D97-AF65-F5344CB8AC3E}">
        <p14:creationId xmlns:p14="http://schemas.microsoft.com/office/powerpoint/2010/main" val="406535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evaluation (2014-2017)</a:t>
            </a:r>
          </a:p>
        </p:txBody>
      </p:sp>
      <p:sp>
        <p:nvSpPr>
          <p:cNvPr id="3" name="Content Placeholder 2"/>
          <p:cNvSpPr>
            <a:spLocks noGrp="1"/>
          </p:cNvSpPr>
          <p:nvPr>
            <p:ph idx="1"/>
          </p:nvPr>
        </p:nvSpPr>
        <p:spPr/>
        <p:txBody>
          <a:bodyPr/>
          <a:lstStyle/>
          <a:p>
            <a:pPr marL="342900" indent="-342900">
              <a:buFont typeface="Arial"/>
              <a:buChar char="•"/>
            </a:pPr>
            <a:r>
              <a:rPr lang="en-US" dirty="0"/>
              <a:t>Phase 1: 6 pilot sites</a:t>
            </a:r>
          </a:p>
          <a:p>
            <a:pPr marL="342900" indent="-342900">
              <a:buFont typeface="Arial"/>
              <a:buChar char="•"/>
            </a:pPr>
            <a:r>
              <a:rPr lang="en-US" dirty="0"/>
              <a:t>Phase 2: final total of 14 sites</a:t>
            </a:r>
          </a:p>
          <a:p>
            <a:pPr marL="342900" indent="-342900">
              <a:buFont typeface="Arial"/>
              <a:buChar char="•"/>
            </a:pPr>
            <a:r>
              <a:rPr lang="en-US" dirty="0"/>
              <a:t>Quantitative data on outcomes</a:t>
            </a:r>
          </a:p>
          <a:p>
            <a:pPr marL="342900" indent="-342900">
              <a:buFont typeface="Arial"/>
              <a:buChar char="•"/>
            </a:pPr>
            <a:r>
              <a:rPr lang="en-US" dirty="0"/>
              <a:t>Ethnographic observations of services</a:t>
            </a:r>
          </a:p>
          <a:p>
            <a:pPr marL="342900" indent="-342900">
              <a:buFont typeface="Arial"/>
              <a:buChar char="•"/>
            </a:pPr>
            <a:r>
              <a:rPr lang="en-US" dirty="0"/>
              <a:t>Qualitative interviews with staff, stakeholders and service users</a:t>
            </a:r>
          </a:p>
          <a:p>
            <a:pPr marL="342900" indent="-342900">
              <a:buFont typeface="Arial"/>
              <a:buChar char="•"/>
            </a:pPr>
            <a:r>
              <a:rPr lang="en-US" dirty="0"/>
              <a:t>Formative process evaluation</a:t>
            </a:r>
          </a:p>
          <a:p>
            <a:pPr marL="342900" indent="-342900">
              <a:buFont typeface="Arial"/>
              <a:buChar char="•"/>
            </a:pPr>
            <a:r>
              <a:rPr lang="en-US" dirty="0"/>
              <a:t>Economic </a:t>
            </a:r>
            <a:r>
              <a:rPr lang="en-US" dirty="0" smtClean="0"/>
              <a:t>analysis  </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r>
              <a:rPr lang="en-GB"/>
              <a:t> </a:t>
            </a:r>
          </a:p>
        </p:txBody>
      </p:sp>
      <p:pic>
        <p:nvPicPr>
          <p:cNvPr id="5" name="Picture 4" descr="\\UKOSTORAGE02\ServiceDevelopment\Cancer Survivorship\Physical Activity\Service Development\physical activity behaviour change care pathway\Knowledge exchange\2015\Scotland\site map.png"/>
          <p:cNvPicPr>
            <a:picLocks noChangeAspect="1" noChangeArrowheads="1"/>
          </p:cNvPicPr>
          <p:nvPr/>
        </p:nvPicPr>
        <p:blipFill>
          <a:blip r:embed="rId2" cstate="print"/>
          <a:srcRect/>
          <a:stretch>
            <a:fillRect/>
          </a:stretch>
        </p:blipFill>
        <p:spPr bwMode="auto">
          <a:xfrm>
            <a:off x="7320136" y="116632"/>
            <a:ext cx="5458021" cy="3671689"/>
          </a:xfrm>
          <a:prstGeom prst="rect">
            <a:avLst/>
          </a:prstGeom>
          <a:noFill/>
          <a:ln w="9525">
            <a:noFill/>
            <a:miter lim="800000"/>
            <a:headEnd/>
            <a:tailEnd/>
          </a:ln>
        </p:spPr>
      </p:pic>
    </p:spTree>
    <p:extLst>
      <p:ext uri="{BB962C8B-B14F-4D97-AF65-F5344CB8AC3E}">
        <p14:creationId xmlns:p14="http://schemas.microsoft.com/office/powerpoint/2010/main" val="83101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42901" y="476672"/>
            <a:ext cx="11343217" cy="863600"/>
          </a:xfrm>
        </p:spPr>
        <p:txBody>
          <a:bodyPr>
            <a:normAutofit fontScale="90000"/>
          </a:bodyPr>
          <a:lstStyle/>
          <a:p>
            <a:pPr algn="ctr"/>
            <a:r>
              <a:rPr lang="en-GB" b="1" dirty="0">
                <a:solidFill>
                  <a:srgbClr val="00B050"/>
                </a:solidFill>
              </a:rPr>
              <a:t>National Evaluation Methodology</a:t>
            </a:r>
            <a:br>
              <a:rPr lang="en-GB" b="1" dirty="0">
                <a:solidFill>
                  <a:srgbClr val="00B050"/>
                </a:solidFill>
              </a:rPr>
            </a:br>
            <a:r>
              <a:rPr lang="en-GB" b="1" u="sng" dirty="0" smtClean="0">
                <a:solidFill>
                  <a:srgbClr val="00B050"/>
                </a:solidFill>
                <a:latin typeface="Calibri" charset="0"/>
              </a:rPr>
              <a:t>CaPASEF</a:t>
            </a:r>
            <a:r>
              <a:rPr lang="en-GB" b="1" u="sng" dirty="0">
                <a:solidFill>
                  <a:srgbClr val="00B050"/>
                </a:solidFill>
                <a:latin typeface="Calibri" charset="0"/>
              </a:rPr>
              <a:t>: Outcome  Measures</a:t>
            </a:r>
            <a:br>
              <a:rPr lang="en-GB" b="1" u="sng" dirty="0">
                <a:solidFill>
                  <a:srgbClr val="00B050"/>
                </a:solidFill>
                <a:latin typeface="Calibri" charset="0"/>
              </a:rPr>
            </a:br>
            <a:r>
              <a:rPr lang="en-GB" sz="2400" b="1" dirty="0">
                <a:solidFill>
                  <a:srgbClr val="00B050"/>
                </a:solidFill>
                <a:latin typeface="Calibri" charset="0"/>
              </a:rPr>
              <a:t/>
            </a:r>
            <a:br>
              <a:rPr lang="en-GB" sz="2400" b="1" dirty="0">
                <a:solidFill>
                  <a:srgbClr val="00B050"/>
                </a:solidFill>
                <a:latin typeface="Calibri" charset="0"/>
              </a:rPr>
            </a:br>
            <a:r>
              <a:rPr lang="en-GB" sz="1800" b="1" dirty="0">
                <a:solidFill>
                  <a:srgbClr val="00B050"/>
                </a:solidFill>
                <a:latin typeface="Calibri" charset="0"/>
              </a:rPr>
              <a:t>Repeated Measures, Before &amp; After Intervention 3, 6 + 12 month follow up</a:t>
            </a:r>
          </a:p>
        </p:txBody>
      </p:sp>
      <p:graphicFrame>
        <p:nvGraphicFramePr>
          <p:cNvPr id="4" name="Table 3"/>
          <p:cNvGraphicFramePr>
            <a:graphicFrameLocks noGrp="1"/>
          </p:cNvGraphicFramePr>
          <p:nvPr>
            <p:extLst>
              <p:ext uri="{D42A27DB-BD31-4B8C-83A1-F6EECF244321}">
                <p14:modId xmlns:p14="http://schemas.microsoft.com/office/powerpoint/2010/main" val="3955018972"/>
              </p:ext>
            </p:extLst>
          </p:nvPr>
        </p:nvGraphicFramePr>
        <p:xfrm>
          <a:off x="288124" y="2132856"/>
          <a:ext cx="11743267" cy="5089536"/>
        </p:xfrm>
        <a:graphic>
          <a:graphicData uri="http://schemas.openxmlformats.org/drawingml/2006/table">
            <a:tbl>
              <a:tblPr firstRow="1" bandRow="1">
                <a:tableStyleId>{5C22544A-7EE6-4342-B048-85BDC9FD1C3A}</a:tableStyleId>
              </a:tblPr>
              <a:tblGrid>
                <a:gridCol w="4566852">
                  <a:extLst>
                    <a:ext uri="{9D8B030D-6E8A-4147-A177-3AD203B41FA5}">
                      <a16:colId xmlns="" xmlns:a16="http://schemas.microsoft.com/office/drawing/2014/main" val="20000"/>
                    </a:ext>
                  </a:extLst>
                </a:gridCol>
                <a:gridCol w="7176415">
                  <a:extLst>
                    <a:ext uri="{9D8B030D-6E8A-4147-A177-3AD203B41FA5}">
                      <a16:colId xmlns="" xmlns:a16="http://schemas.microsoft.com/office/drawing/2014/main" val="20001"/>
                    </a:ext>
                  </a:extLst>
                </a:gridCol>
              </a:tblGrid>
              <a:tr h="457195">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dirty="0"/>
                        <a:t>1. Outcome measures</a:t>
                      </a:r>
                    </a:p>
                  </a:txBody>
                  <a:tcPr marL="121913" marR="121913" marT="45719" marB="45719">
                    <a:solidFill>
                      <a:schemeClr val="accent3">
                        <a:lumMod val="60000"/>
                        <a:lumOff val="40000"/>
                      </a:schemeClr>
                    </a:solidFill>
                  </a:tcPr>
                </a:tc>
                <a:tc hMerge="1">
                  <a:txBody>
                    <a:bodyPr/>
                    <a:lstStyle/>
                    <a:p>
                      <a:endParaRPr lang="en-GB" sz="2000" dirty="0"/>
                    </a:p>
                  </a:txBody>
                  <a:tcPr/>
                </a:tc>
                <a:extLst>
                  <a:ext uri="{0D108BD9-81ED-4DB2-BD59-A6C34878D82A}">
                    <a16:rowId xmlns="" xmlns:a16="http://schemas.microsoft.com/office/drawing/2014/main" val="10000"/>
                  </a:ext>
                </a:extLst>
              </a:tr>
              <a:tr h="5353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497755"/>
                          </a:solidFill>
                        </a:rPr>
                        <a:t>Levels of Physical Activity</a:t>
                      </a:r>
                    </a:p>
                  </a:txBody>
                  <a:tcPr marL="121913" marR="121913" marT="45719" marB="45719">
                    <a:solidFill>
                      <a:schemeClr val="accent4">
                        <a:lumMod val="40000"/>
                        <a:lumOff val="60000"/>
                      </a:schemeClr>
                    </a:solidFill>
                  </a:tcPr>
                </a:tc>
                <a:tc>
                  <a:txBody>
                    <a:bodyPr/>
                    <a:lstStyle/>
                    <a:p>
                      <a:r>
                        <a:rPr lang="en-GB" sz="2000" dirty="0">
                          <a:solidFill>
                            <a:srgbClr val="497755"/>
                          </a:solidFill>
                        </a:rPr>
                        <a:t>Scottish</a:t>
                      </a:r>
                      <a:r>
                        <a:rPr lang="en-GB" sz="2000" baseline="0" dirty="0">
                          <a:solidFill>
                            <a:srgbClr val="497755"/>
                          </a:solidFill>
                        </a:rPr>
                        <a:t> Physical Activity questionnaire (SPAQ)</a:t>
                      </a:r>
                      <a:endParaRPr lang="en-GB" sz="2000" i="1" dirty="0">
                        <a:solidFill>
                          <a:srgbClr val="497755"/>
                        </a:solidFill>
                      </a:endParaRPr>
                    </a:p>
                  </a:txBody>
                  <a:tcPr marL="121913" marR="121913" marT="45719" marB="45719">
                    <a:solidFill>
                      <a:schemeClr val="accent4">
                        <a:lumMod val="40000"/>
                        <a:lumOff val="60000"/>
                      </a:schemeClr>
                    </a:solidFill>
                  </a:tcPr>
                </a:tc>
                <a:extLst>
                  <a:ext uri="{0D108BD9-81ED-4DB2-BD59-A6C34878D82A}">
                    <a16:rowId xmlns="" xmlns:a16="http://schemas.microsoft.com/office/drawing/2014/main" val="10001"/>
                  </a:ext>
                </a:extLst>
              </a:tr>
              <a:tr h="4679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497755"/>
                          </a:solidFill>
                        </a:rPr>
                        <a:t>Fatigue</a:t>
                      </a:r>
                    </a:p>
                  </a:txBody>
                  <a:tcPr marL="121913" marR="121913" marT="45719" marB="45719">
                    <a:solidFill>
                      <a:schemeClr val="accent6">
                        <a:lumMod val="40000"/>
                        <a:lumOff val="60000"/>
                      </a:schemeClr>
                    </a:solidFill>
                  </a:tcPr>
                </a:tc>
                <a:tc>
                  <a:txBody>
                    <a:bodyPr/>
                    <a:lstStyle/>
                    <a:p>
                      <a:r>
                        <a:rPr lang="en-GB" sz="2000" dirty="0">
                          <a:solidFill>
                            <a:srgbClr val="497755"/>
                          </a:solidFill>
                        </a:rPr>
                        <a:t>FACIT -F</a:t>
                      </a:r>
                    </a:p>
                  </a:txBody>
                  <a:tcPr marL="121913" marR="121913" marT="45719" marB="45719">
                    <a:solidFill>
                      <a:schemeClr val="accent6">
                        <a:lumMod val="40000"/>
                        <a:lumOff val="60000"/>
                      </a:schemeClr>
                    </a:solidFill>
                  </a:tcPr>
                </a:tc>
                <a:extLst>
                  <a:ext uri="{0D108BD9-81ED-4DB2-BD59-A6C34878D82A}">
                    <a16:rowId xmlns="" xmlns:a16="http://schemas.microsoft.com/office/drawing/2014/main" val="10002"/>
                  </a:ext>
                </a:extLst>
              </a:tr>
              <a:tr h="4679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497755"/>
                          </a:solidFill>
                        </a:rPr>
                        <a:t>Health Status Quality of Life</a:t>
                      </a:r>
                    </a:p>
                  </a:txBody>
                  <a:tcPr marL="121913" marR="121913" marT="45719" marB="45719">
                    <a:solidFill>
                      <a:schemeClr val="accent4">
                        <a:lumMod val="40000"/>
                        <a:lumOff val="60000"/>
                      </a:schemeClr>
                    </a:solidFill>
                  </a:tcPr>
                </a:tc>
                <a:tc>
                  <a:txBody>
                    <a:bodyPr/>
                    <a:lstStyle/>
                    <a:p>
                      <a:r>
                        <a:rPr lang="en-GB" sz="2000" dirty="0">
                          <a:solidFill>
                            <a:srgbClr val="497755"/>
                          </a:solidFill>
                        </a:rPr>
                        <a:t>EQ5D</a:t>
                      </a:r>
                    </a:p>
                  </a:txBody>
                  <a:tcPr marL="121913" marR="121913" marT="45719" marB="45719">
                    <a:solidFill>
                      <a:schemeClr val="accent4">
                        <a:lumMod val="40000"/>
                        <a:lumOff val="60000"/>
                      </a:schemeClr>
                    </a:solidFill>
                  </a:tcPr>
                </a:tc>
                <a:extLst>
                  <a:ext uri="{0D108BD9-81ED-4DB2-BD59-A6C34878D82A}">
                    <a16:rowId xmlns="" xmlns:a16="http://schemas.microsoft.com/office/drawing/2014/main" val="10003"/>
                  </a:ext>
                </a:extLst>
              </a:tr>
              <a:tr h="4679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497755"/>
                          </a:solidFill>
                        </a:rPr>
                        <a:t>Self</a:t>
                      </a:r>
                      <a:r>
                        <a:rPr lang="en-GB" sz="2000" baseline="0" dirty="0">
                          <a:solidFill>
                            <a:srgbClr val="497755"/>
                          </a:solidFill>
                        </a:rPr>
                        <a:t> Efficacy</a:t>
                      </a:r>
                      <a:endParaRPr lang="en-GB" sz="2000" dirty="0">
                        <a:solidFill>
                          <a:srgbClr val="497755"/>
                        </a:solidFill>
                      </a:endParaRPr>
                    </a:p>
                  </a:txBody>
                  <a:tcPr marL="121913" marR="121913" marT="45719" marB="45719">
                    <a:solidFill>
                      <a:schemeClr val="accent6">
                        <a:lumMod val="40000"/>
                        <a:lumOff val="60000"/>
                      </a:schemeClr>
                    </a:solidFill>
                  </a:tcPr>
                </a:tc>
                <a:tc>
                  <a:txBody>
                    <a:bodyPr/>
                    <a:lstStyle/>
                    <a:p>
                      <a:r>
                        <a:rPr lang="en-GB" sz="2000" dirty="0">
                          <a:solidFill>
                            <a:srgbClr val="497755"/>
                          </a:solidFill>
                        </a:rPr>
                        <a:t>General</a:t>
                      </a:r>
                      <a:r>
                        <a:rPr lang="en-GB" sz="2000" baseline="0" dirty="0">
                          <a:solidFill>
                            <a:srgbClr val="497755"/>
                          </a:solidFill>
                        </a:rPr>
                        <a:t> Self efficacy questionnaire </a:t>
                      </a:r>
                      <a:endParaRPr lang="en-GB" sz="2000" dirty="0">
                        <a:solidFill>
                          <a:srgbClr val="497755"/>
                        </a:solidFill>
                      </a:endParaRPr>
                    </a:p>
                  </a:txBody>
                  <a:tcPr marL="121913" marR="121913" marT="45719" marB="45719">
                    <a:solidFill>
                      <a:schemeClr val="accent6">
                        <a:lumMod val="40000"/>
                        <a:lumOff val="60000"/>
                      </a:schemeClr>
                    </a:solidFill>
                  </a:tcPr>
                </a:tc>
                <a:extLst>
                  <a:ext uri="{0D108BD9-81ED-4DB2-BD59-A6C34878D82A}">
                    <a16:rowId xmlns="" xmlns:a16="http://schemas.microsoft.com/office/drawing/2014/main" val="10004"/>
                  </a:ext>
                </a:extLst>
              </a:tr>
              <a:tr h="467994">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1" dirty="0">
                          <a:solidFill>
                            <a:schemeClr val="bg1"/>
                          </a:solidFill>
                        </a:rPr>
                        <a:t>2. Demographic and Costs Monitoring</a:t>
                      </a:r>
                      <a:r>
                        <a:rPr lang="en-GB" sz="2400" b="1" baseline="0" dirty="0">
                          <a:solidFill>
                            <a:schemeClr val="bg1"/>
                          </a:solidFill>
                        </a:rPr>
                        <a:t> and Evaluation</a:t>
                      </a:r>
                      <a:endParaRPr lang="en-GB" sz="2400" b="1" dirty="0">
                        <a:solidFill>
                          <a:schemeClr val="bg1"/>
                        </a:solidFill>
                      </a:endParaRPr>
                    </a:p>
                  </a:txBody>
                  <a:tcPr marL="121913" marR="121913" marT="45719" marB="45719">
                    <a:solidFill>
                      <a:schemeClr val="accent3">
                        <a:lumMod val="60000"/>
                        <a:lumOff val="40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400" dirty="0"/>
                    </a:p>
                  </a:txBody>
                  <a:tcPr/>
                </a:tc>
                <a:extLst>
                  <a:ext uri="{0D108BD9-81ED-4DB2-BD59-A6C34878D82A}">
                    <a16:rowId xmlns="" xmlns:a16="http://schemas.microsoft.com/office/drawing/2014/main" val="10005"/>
                  </a:ext>
                </a:extLst>
              </a:tr>
              <a:tr h="701033">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497755"/>
                          </a:solidFill>
                        </a:rPr>
                        <a:t>Gender, age, ethnicity, disability, socio-economic status, cancer</a:t>
                      </a:r>
                      <a:r>
                        <a:rPr lang="en-GB" sz="2000" baseline="0" dirty="0">
                          <a:solidFill>
                            <a:srgbClr val="497755"/>
                          </a:solidFill>
                        </a:rPr>
                        <a:t> status, stage of treatment, previous levels of physical activity levels, </a:t>
                      </a:r>
                      <a:r>
                        <a:rPr lang="en-GB" sz="2000" dirty="0">
                          <a:solidFill>
                            <a:srgbClr val="497755"/>
                          </a:solidFill>
                        </a:rPr>
                        <a:t>costs,</a:t>
                      </a:r>
                      <a:r>
                        <a:rPr lang="en-GB" sz="2000" baseline="0" dirty="0">
                          <a:solidFill>
                            <a:srgbClr val="497755"/>
                          </a:solidFill>
                        </a:rPr>
                        <a:t> resources</a:t>
                      </a:r>
                      <a:endParaRPr lang="en-GB" sz="2000" dirty="0">
                        <a:solidFill>
                          <a:srgbClr val="497755"/>
                        </a:solidFill>
                      </a:endParaRPr>
                    </a:p>
                  </a:txBody>
                  <a:tcPr marL="121913" marR="121913" marT="45719" marB="45719">
                    <a:solidFill>
                      <a:schemeClr val="bg1"/>
                    </a:solidFill>
                  </a:tcPr>
                </a:tc>
                <a:tc hMerge="1">
                  <a:txBody>
                    <a:bodyPr/>
                    <a:lstStyle/>
                    <a:p>
                      <a:endParaRPr lang="en-GB"/>
                    </a:p>
                  </a:txBody>
                  <a:tcPr/>
                </a:tc>
                <a:extLst>
                  <a:ext uri="{0D108BD9-81ED-4DB2-BD59-A6C34878D82A}">
                    <a16:rowId xmlns="" xmlns:a16="http://schemas.microsoft.com/office/drawing/2014/main" val="2979970875"/>
                  </a:ext>
                </a:extLst>
              </a:tr>
              <a:tr h="457195">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1" dirty="0">
                          <a:solidFill>
                            <a:schemeClr val="bg1"/>
                          </a:solidFill>
                        </a:rPr>
                        <a:t>3. Objective</a:t>
                      </a:r>
                      <a:r>
                        <a:rPr lang="en-GB" sz="2400" b="1" baseline="0" dirty="0">
                          <a:solidFill>
                            <a:schemeClr val="bg1"/>
                          </a:solidFill>
                        </a:rPr>
                        <a:t> Measure </a:t>
                      </a:r>
                      <a:r>
                        <a:rPr lang="en-GB" sz="2400" b="1" baseline="0" dirty="0" smtClean="0">
                          <a:solidFill>
                            <a:schemeClr val="bg1"/>
                          </a:solidFill>
                        </a:rPr>
                        <a:t>- accelerometer</a:t>
                      </a:r>
                      <a:endParaRPr lang="en-GB" sz="2400" b="1" dirty="0">
                        <a:solidFill>
                          <a:schemeClr val="bg1"/>
                        </a:solidFill>
                      </a:endParaRPr>
                    </a:p>
                  </a:txBody>
                  <a:tcPr marL="121913" marR="121913" marT="45719" marB="45719">
                    <a:solidFill>
                      <a:schemeClr val="accent3">
                        <a:lumMod val="60000"/>
                        <a:lumOff val="40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400" dirty="0"/>
                    </a:p>
                  </a:txBody>
                  <a:tcPr/>
                </a:tc>
                <a:extLst>
                  <a:ext uri="{0D108BD9-81ED-4DB2-BD59-A6C34878D82A}">
                    <a16:rowId xmlns="" xmlns:a16="http://schemas.microsoft.com/office/drawing/2014/main" val="10006"/>
                  </a:ext>
                </a:extLst>
              </a:tr>
              <a:tr h="1066791">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2400" b="1" dirty="0">
                        <a:solidFill>
                          <a:schemeClr val="bg1"/>
                        </a:solidFill>
                      </a:endParaRPr>
                    </a:p>
                  </a:txBody>
                  <a:tcPr marL="121913" marR="121913" marT="45719" marB="45719">
                    <a:solidFill>
                      <a:schemeClr val="bg1"/>
                    </a:solidFill>
                  </a:tcPr>
                </a:tc>
                <a:tc hMerge="1">
                  <a:txBody>
                    <a:bodyPr/>
                    <a:lstStyle/>
                    <a:p>
                      <a:endParaRPr lang="en-GB"/>
                    </a:p>
                  </a:txBody>
                  <a:tcPr/>
                </a:tc>
                <a:extLst>
                  <a:ext uri="{0D108BD9-81ED-4DB2-BD59-A6C34878D82A}">
                    <a16:rowId xmlns="" xmlns:a16="http://schemas.microsoft.com/office/drawing/2014/main" val="987166929"/>
                  </a:ext>
                </a:extLst>
              </a:tr>
            </a:tbl>
          </a:graphicData>
        </a:graphic>
      </p:graphicFrame>
    </p:spTree>
    <p:extLst>
      <p:ext uri="{BB962C8B-B14F-4D97-AF65-F5344CB8AC3E}">
        <p14:creationId xmlns:p14="http://schemas.microsoft.com/office/powerpoint/2010/main" val="131100736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txBox="1">
            <a:spLocks/>
          </p:cNvSpPr>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r>
              <a:rPr lang="en-GB" sz="4400" b="1" dirty="0">
                <a:solidFill>
                  <a:srgbClr val="00B050"/>
                </a:solidFill>
              </a:rPr>
              <a:t>National Evaluation Methodology</a:t>
            </a:r>
          </a:p>
        </p:txBody>
      </p:sp>
      <p:sp>
        <p:nvSpPr>
          <p:cNvPr id="3" name="Rectangle 2"/>
          <p:cNvSpPr/>
          <p:nvPr/>
        </p:nvSpPr>
        <p:spPr>
          <a:xfrm>
            <a:off x="609600" y="1041023"/>
            <a:ext cx="11103024" cy="5847753"/>
          </a:xfrm>
          <a:prstGeom prst="rect">
            <a:avLst/>
          </a:prstGeom>
        </p:spPr>
        <p:txBody>
          <a:bodyPr wrap="square">
            <a:spAutoFit/>
          </a:bodyPr>
          <a:lstStyle/>
          <a:p>
            <a:r>
              <a:rPr lang="en-GB" sz="2400" b="1" dirty="0" smtClean="0">
                <a:solidFill>
                  <a:srgbClr val="497755"/>
                </a:solidFill>
                <a:latin typeface="Calibri" charset="0"/>
              </a:rPr>
              <a:t>QUALITATIVE METHODS – 168 interviews</a:t>
            </a:r>
            <a:endParaRPr lang="en-GB" sz="2400" b="1" dirty="0">
              <a:solidFill>
                <a:srgbClr val="497755"/>
              </a:solidFill>
              <a:latin typeface="Calibri" charset="0"/>
            </a:endParaRPr>
          </a:p>
          <a:p>
            <a:endParaRPr lang="en-GB" sz="2400" b="1" dirty="0">
              <a:solidFill>
                <a:srgbClr val="497755"/>
              </a:solidFill>
              <a:latin typeface="Calibri" charset="0"/>
            </a:endParaRPr>
          </a:p>
          <a:p>
            <a:pPr>
              <a:buFont typeface="Arial" charset="0"/>
              <a:buChar char="•"/>
            </a:pPr>
            <a:r>
              <a:rPr lang="en-GB" sz="2400" b="1" dirty="0">
                <a:solidFill>
                  <a:srgbClr val="497755"/>
                </a:solidFill>
                <a:latin typeface="Calibri" charset="0"/>
              </a:rPr>
              <a:t>Semi structured interviews with 12 service users </a:t>
            </a:r>
            <a:r>
              <a:rPr lang="en-GB" sz="2400" dirty="0">
                <a:solidFill>
                  <a:srgbClr val="497755"/>
                </a:solidFill>
                <a:latin typeface="Calibri" charset="0"/>
              </a:rPr>
              <a:t>per service across three sampling points </a:t>
            </a:r>
          </a:p>
          <a:p>
            <a:endParaRPr lang="en-GB" sz="2400" dirty="0">
              <a:solidFill>
                <a:srgbClr val="497755"/>
              </a:solidFill>
              <a:latin typeface="Calibri" charset="0"/>
            </a:endParaRPr>
          </a:p>
          <a:p>
            <a:pPr>
              <a:buFont typeface="Arial" charset="0"/>
              <a:buChar char="•"/>
            </a:pPr>
            <a:r>
              <a:rPr lang="en-GB" sz="2400" b="1" dirty="0">
                <a:solidFill>
                  <a:srgbClr val="497755"/>
                </a:solidFill>
                <a:latin typeface="Calibri" charset="0"/>
              </a:rPr>
              <a:t>Interviews with 8 key stakeholders per service </a:t>
            </a:r>
            <a:r>
              <a:rPr lang="en-GB" sz="2400" dirty="0">
                <a:solidFill>
                  <a:srgbClr val="497755"/>
                </a:solidFill>
                <a:latin typeface="Calibri" charset="0"/>
              </a:rPr>
              <a:t>exploring how the pathway has been implemented locally </a:t>
            </a:r>
          </a:p>
          <a:p>
            <a:endParaRPr lang="en-GB" sz="2400" dirty="0">
              <a:solidFill>
                <a:srgbClr val="497755"/>
              </a:solidFill>
              <a:latin typeface="Calibri" charset="0"/>
            </a:endParaRPr>
          </a:p>
          <a:p>
            <a:pPr>
              <a:buFont typeface="Arial" charset="0"/>
              <a:buChar char="•"/>
            </a:pPr>
            <a:r>
              <a:rPr lang="en-GB" sz="2400" b="1" dirty="0">
                <a:solidFill>
                  <a:srgbClr val="497755"/>
                </a:solidFill>
                <a:latin typeface="Calibri" charset="0"/>
              </a:rPr>
              <a:t>Ethnographic research </a:t>
            </a:r>
            <a:r>
              <a:rPr lang="en-GB" sz="2400" dirty="0">
                <a:solidFill>
                  <a:srgbClr val="497755"/>
                </a:solidFill>
                <a:latin typeface="Calibri" charset="0"/>
              </a:rPr>
              <a:t>– qualitative information collected relating to how the services are being delivered and the perceived impact (BECCI tool</a:t>
            </a:r>
            <a:r>
              <a:rPr lang="en-GB" sz="2400" dirty="0" smtClean="0">
                <a:solidFill>
                  <a:srgbClr val="497755"/>
                </a:solidFill>
                <a:latin typeface="Calibri" charset="0"/>
              </a:rPr>
              <a:t>)</a:t>
            </a:r>
          </a:p>
          <a:p>
            <a:pPr>
              <a:buFont typeface="Arial" charset="0"/>
              <a:buChar char="•"/>
            </a:pPr>
            <a:endParaRPr lang="en-GB" sz="2400" dirty="0" smtClean="0">
              <a:solidFill>
                <a:srgbClr val="497755"/>
              </a:solidFill>
              <a:latin typeface="Calibri" charset="0"/>
            </a:endParaRPr>
          </a:p>
          <a:p>
            <a:r>
              <a:rPr lang="en-GB" sz="1400" dirty="0">
                <a:solidFill>
                  <a:srgbClr val="FF0000"/>
                </a:solidFill>
              </a:rPr>
              <a:t>MoveMore practitioners	</a:t>
            </a:r>
            <a:r>
              <a:rPr lang="en-GB" sz="1400" dirty="0" smtClean="0">
                <a:solidFill>
                  <a:srgbClr val="FF0000"/>
                </a:solidFill>
              </a:rPr>
              <a:t>									34 </a:t>
            </a:r>
          </a:p>
          <a:p>
            <a:r>
              <a:rPr lang="en-GB" sz="1400" dirty="0" smtClean="0">
                <a:solidFill>
                  <a:srgbClr val="FF0000"/>
                </a:solidFill>
              </a:rPr>
              <a:t>Support </a:t>
            </a:r>
            <a:r>
              <a:rPr lang="en-GB" sz="1400" dirty="0">
                <a:solidFill>
                  <a:srgbClr val="FF0000"/>
                </a:solidFill>
              </a:rPr>
              <a:t>staff		</a:t>
            </a:r>
            <a:r>
              <a:rPr lang="en-GB" sz="1400" dirty="0" smtClean="0">
                <a:solidFill>
                  <a:srgbClr val="FF0000"/>
                </a:solidFill>
              </a:rPr>
              <a:t>									26</a:t>
            </a:r>
            <a:r>
              <a:rPr lang="en-GB" sz="1400" dirty="0"/>
              <a:t>					</a:t>
            </a:r>
          </a:p>
          <a:p>
            <a:r>
              <a:rPr lang="en-GB" sz="1400" dirty="0">
                <a:solidFill>
                  <a:srgbClr val="0000FF"/>
                </a:solidFill>
              </a:rPr>
              <a:t>CNS/</a:t>
            </a:r>
            <a:r>
              <a:rPr lang="en-GB" sz="1400" dirty="0" smtClean="0">
                <a:solidFill>
                  <a:srgbClr val="0000FF"/>
                </a:solidFill>
              </a:rPr>
              <a:t>Nurse Psychologist General Practitioner physiotherapist</a:t>
            </a:r>
            <a:r>
              <a:rPr lang="en-GB" sz="1400" dirty="0">
                <a:solidFill>
                  <a:srgbClr val="0000FF"/>
                </a:solidFill>
              </a:rPr>
              <a:t>	</a:t>
            </a:r>
            <a:r>
              <a:rPr lang="en-GB" sz="1400" dirty="0" smtClean="0">
                <a:solidFill>
                  <a:srgbClr val="0000FF"/>
                </a:solidFill>
              </a:rPr>
              <a:t>			47</a:t>
            </a:r>
            <a:endParaRPr lang="en-GB" sz="1400" dirty="0">
              <a:solidFill>
                <a:srgbClr val="0000FF"/>
              </a:solidFill>
            </a:endParaRPr>
          </a:p>
          <a:p>
            <a:r>
              <a:rPr lang="en-GB" sz="1400" dirty="0" smtClean="0">
                <a:solidFill>
                  <a:schemeClr val="tx2"/>
                </a:solidFill>
              </a:rPr>
              <a:t>Development manager Information manager National </a:t>
            </a:r>
            <a:r>
              <a:rPr lang="en-GB" sz="1400" dirty="0">
                <a:solidFill>
                  <a:schemeClr val="tx2"/>
                </a:solidFill>
              </a:rPr>
              <a:t>programme </a:t>
            </a:r>
            <a:r>
              <a:rPr lang="en-GB" sz="1400" dirty="0" smtClean="0">
                <a:solidFill>
                  <a:schemeClr val="tx2"/>
                </a:solidFill>
              </a:rPr>
              <a:t>staff	 	20</a:t>
            </a:r>
            <a:endParaRPr lang="en-GB" sz="1400" dirty="0">
              <a:solidFill>
                <a:schemeClr val="tx2"/>
              </a:solidFill>
            </a:endParaRPr>
          </a:p>
          <a:p>
            <a:r>
              <a:rPr lang="en-GB" sz="1400" dirty="0" smtClean="0">
                <a:solidFill>
                  <a:srgbClr val="660066"/>
                </a:solidFill>
              </a:rPr>
              <a:t>Public Health Sports/Fitness professionals. University staff local Commissioner </a:t>
            </a:r>
          </a:p>
          <a:p>
            <a:r>
              <a:rPr lang="en-GB" sz="1400" dirty="0" smtClean="0">
                <a:solidFill>
                  <a:srgbClr val="660066"/>
                </a:solidFill>
              </a:rPr>
              <a:t>Clinical </a:t>
            </a:r>
            <a:r>
              <a:rPr lang="en-GB" sz="1400" dirty="0">
                <a:solidFill>
                  <a:srgbClr val="660066"/>
                </a:solidFill>
              </a:rPr>
              <a:t>Commissioning </a:t>
            </a:r>
            <a:r>
              <a:rPr lang="en-GB" sz="1400" dirty="0" smtClean="0">
                <a:solidFill>
                  <a:srgbClr val="660066"/>
                </a:solidFill>
              </a:rPr>
              <a:t>Group Hospital </a:t>
            </a:r>
            <a:r>
              <a:rPr lang="en-GB" sz="1400" dirty="0">
                <a:solidFill>
                  <a:srgbClr val="660066"/>
                </a:solidFill>
              </a:rPr>
              <a:t>Cancer </a:t>
            </a:r>
            <a:r>
              <a:rPr lang="en-GB" sz="1400" dirty="0" smtClean="0">
                <a:solidFill>
                  <a:srgbClr val="660066"/>
                </a:solidFill>
              </a:rPr>
              <a:t>staff Grant</a:t>
            </a:r>
            <a:r>
              <a:rPr lang="en-GB" sz="1400" dirty="0">
                <a:solidFill>
                  <a:srgbClr val="660066"/>
                </a:solidFill>
              </a:rPr>
              <a:t>/Contract </a:t>
            </a:r>
            <a:r>
              <a:rPr lang="en-GB" sz="1400" dirty="0" smtClean="0">
                <a:solidFill>
                  <a:srgbClr val="660066"/>
                </a:solidFill>
              </a:rPr>
              <a:t>holder </a:t>
            </a:r>
          </a:p>
          <a:p>
            <a:r>
              <a:rPr lang="en-GB" sz="1400" dirty="0" smtClean="0">
                <a:solidFill>
                  <a:srgbClr val="660066"/>
                </a:solidFill>
              </a:rPr>
              <a:t>Cancer </a:t>
            </a:r>
            <a:r>
              <a:rPr lang="en-GB" sz="1400" dirty="0">
                <a:solidFill>
                  <a:srgbClr val="660066"/>
                </a:solidFill>
              </a:rPr>
              <a:t>forum </a:t>
            </a:r>
            <a:r>
              <a:rPr lang="en-GB" sz="1400" dirty="0" smtClean="0">
                <a:solidFill>
                  <a:srgbClr val="660066"/>
                </a:solidFill>
              </a:rPr>
              <a:t>representative Ambassador Volunteer 					44</a:t>
            </a:r>
            <a:endParaRPr lang="en-GB" sz="1400" dirty="0">
              <a:solidFill>
                <a:srgbClr val="660066"/>
              </a:solidFill>
            </a:endParaRPr>
          </a:p>
          <a:p>
            <a:pPr>
              <a:buFont typeface="Arial" charset="0"/>
              <a:buChar char="•"/>
            </a:pPr>
            <a:endParaRPr lang="en-GB" sz="1200" dirty="0">
              <a:solidFill>
                <a:srgbClr val="497755"/>
              </a:solidFill>
              <a:latin typeface="Calibri" charset="0"/>
            </a:endParaRPr>
          </a:p>
        </p:txBody>
      </p:sp>
    </p:spTree>
    <p:extLst>
      <p:ext uri="{BB962C8B-B14F-4D97-AF65-F5344CB8AC3E}">
        <p14:creationId xmlns:p14="http://schemas.microsoft.com/office/powerpoint/2010/main" val="1607742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a:t> </a:t>
            </a:r>
          </a:p>
        </p:txBody>
      </p:sp>
      <p:pic>
        <p:nvPicPr>
          <p:cNvPr id="6" name="Picture 5" descr="eval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0500"/>
            <a:ext cx="12192000" cy="3923470"/>
          </a:xfrm>
          <a:prstGeom prst="rect">
            <a:avLst/>
          </a:prstGeom>
        </p:spPr>
      </p:pic>
      <p:sp>
        <p:nvSpPr>
          <p:cNvPr id="7" name="TextBox 6"/>
          <p:cNvSpPr txBox="1"/>
          <p:nvPr/>
        </p:nvSpPr>
        <p:spPr>
          <a:xfrm>
            <a:off x="3259089" y="477909"/>
            <a:ext cx="4823306" cy="584776"/>
          </a:xfrm>
          <a:prstGeom prst="rect">
            <a:avLst/>
          </a:prstGeom>
          <a:noFill/>
        </p:spPr>
        <p:txBody>
          <a:bodyPr wrap="none" rtlCol="0">
            <a:spAutoFit/>
          </a:bodyPr>
          <a:lstStyle/>
          <a:p>
            <a:r>
              <a:rPr lang="en-US" sz="3200" b="1" dirty="0"/>
              <a:t>Data Collection Challenges</a:t>
            </a:r>
            <a:r>
              <a:rPr lang="en-US" dirty="0"/>
              <a:t>*</a:t>
            </a:r>
          </a:p>
        </p:txBody>
      </p:sp>
    </p:spTree>
    <p:extLst>
      <p:ext uri="{BB962C8B-B14F-4D97-AF65-F5344CB8AC3E}">
        <p14:creationId xmlns:p14="http://schemas.microsoft.com/office/powerpoint/2010/main" val="2527634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3816</TotalTime>
  <Words>1479</Words>
  <Application>Microsoft Office PowerPoint</Application>
  <PresentationFormat>Widescreen</PresentationFormat>
  <Paragraphs>204</Paragraphs>
  <Slides>29</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MS PGothic</vt:lpstr>
      <vt:lpstr>MS PGothic</vt:lpstr>
      <vt:lpstr>Arial</vt:lpstr>
      <vt:lpstr>Calibri</vt:lpstr>
      <vt:lpstr>Calibri Light</vt:lpstr>
      <vt:lpstr>Comic Sans MS</vt:lpstr>
      <vt:lpstr>Courier New</vt:lpstr>
      <vt:lpstr>Trebuchet MS</vt:lpstr>
      <vt:lpstr>Wingdings</vt:lpstr>
      <vt:lpstr>Wingdings 2</vt:lpstr>
      <vt:lpstr>Kantoorthema</vt:lpstr>
      <vt:lpstr>Macmillan’s Move More Programme </vt:lpstr>
      <vt:lpstr>PowerPoint Presentation</vt:lpstr>
      <vt:lpstr>MoveMore is a behaviour change intervention</vt:lpstr>
      <vt:lpstr>PowerPoint Presentation</vt:lpstr>
      <vt:lpstr>PowerPoint Presentation</vt:lpstr>
      <vt:lpstr>The evaluation (2014-2017)</vt:lpstr>
      <vt:lpstr>National Evaluation Methodology CaPASEF: Outcome  Measures  Repeated Measures, Before &amp; After Intervention 3, 6 + 12 month follow up</vt:lpstr>
      <vt:lpstr>PowerPoint Presentation</vt:lpstr>
      <vt:lpstr>PowerPoint Presentation</vt:lpstr>
      <vt:lpstr>Data collection challenges</vt:lpstr>
      <vt:lpstr>Raising awareness and generating referrals</vt:lpstr>
      <vt:lpstr>Need for embedded and constant feedback</vt:lpstr>
      <vt:lpstr>PowerPoint Presentation</vt:lpstr>
      <vt:lpstr>PowerPoint Presentation</vt:lpstr>
      <vt:lpstr>PowerPoint Presentation</vt:lpstr>
      <vt:lpstr>PowerPoint Presentation</vt:lpstr>
      <vt:lpstr>Behaviour change intervention</vt:lpstr>
      <vt:lpstr>Physical activity provision</vt:lpstr>
      <vt:lpstr>On-going behaviour change support</vt:lpstr>
      <vt:lpstr>Service Management</vt:lpstr>
      <vt:lpstr>Changes in self report physical activity</vt:lpstr>
      <vt:lpstr>PowerPoint Presentation</vt:lpstr>
      <vt:lpstr>PowerPoint Presentation</vt:lpstr>
      <vt:lpstr>PowerPoint Presentation</vt:lpstr>
      <vt:lpstr>PowerPoint Presentation</vt:lpstr>
      <vt:lpstr>Cost benefit</vt:lpstr>
      <vt:lpstr>Where does Macmillan go from here? Proposal:</vt:lpstr>
      <vt:lpstr>What have we learned:  – what questions need answered?</vt:lpstr>
      <vt:lpstr>What have we learned:  – what questions need answered?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Rehabilitation Programs</dc:title>
  <dc:creator>Martijn Stuiver</dc:creator>
  <cp:lastModifiedBy>Eileen McMillan</cp:lastModifiedBy>
  <cp:revision>380</cp:revision>
  <dcterms:created xsi:type="dcterms:W3CDTF">2018-02-28T09:35:40Z</dcterms:created>
  <dcterms:modified xsi:type="dcterms:W3CDTF">2019-03-20T15:04:43Z</dcterms:modified>
</cp:coreProperties>
</file>