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2" r:id="rId2"/>
    <p:sldId id="295" r:id="rId3"/>
    <p:sldId id="291" r:id="rId4"/>
    <p:sldId id="292" r:id="rId5"/>
    <p:sldId id="290" r:id="rId6"/>
    <p:sldId id="293" r:id="rId7"/>
    <p:sldId id="294" r:id="rId8"/>
    <p:sldId id="298" r:id="rId9"/>
    <p:sldId id="299" r:id="rId10"/>
    <p:sldId id="300" r:id="rId11"/>
    <p:sldId id="257" r:id="rId12"/>
    <p:sldId id="281" r:id="rId13"/>
    <p:sldId id="284" r:id="rId14"/>
    <p:sldId id="296" r:id="rId15"/>
    <p:sldId id="289"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706" autoAdjust="0"/>
  </p:normalViewPr>
  <p:slideViewPr>
    <p:cSldViewPr snapToGrid="0">
      <p:cViewPr varScale="1">
        <p:scale>
          <a:sx n="116" d="100"/>
          <a:sy n="116" d="100"/>
        </p:scale>
        <p:origin x="102" y="108"/>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GB" sz="2800" b="1" dirty="0" err="1"/>
              <a:t>Crail</a:t>
            </a:r>
            <a:r>
              <a:rPr lang="en-GB" sz="2800" b="1" baseline="0" dirty="0"/>
              <a:t> </a:t>
            </a:r>
            <a:r>
              <a:rPr lang="en-GB" sz="2800" b="1" baseline="0" dirty="0" smtClean="0"/>
              <a:t>Street Engagement </a:t>
            </a:r>
            <a:r>
              <a:rPr lang="en-GB" sz="2800" b="1" baseline="0" dirty="0"/>
              <a:t>v Glasgow</a:t>
            </a:r>
          </a:p>
        </c:rich>
      </c:tx>
      <c:layout>
        <c:manualLayout>
          <c:xMode val="edge"/>
          <c:yMode val="edge"/>
          <c:x val="0.30659917464068553"/>
          <c:y val="0"/>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'Active &amp; Attended'!$C$33</c:f>
              <c:strCache>
                <c:ptCount val="1"/>
                <c:pt idx="0">
                  <c:v>Crail St 6 months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'Active &amp; Attended'!$C$32:$F$32</c:f>
              <c:strCache>
                <c:ptCount val="3"/>
                <c:pt idx="0">
                  <c:v>6 / 12 Month Appointment attendance</c:v>
                </c:pt>
                <c:pt idx="2">
                  <c:v>12 Months</c:v>
                </c:pt>
              </c:strCache>
            </c:strRef>
          </c:cat>
          <c:val>
            <c:numRef>
              <c:f>'Active &amp; Attended'!$C$34</c:f>
              <c:numCache>
                <c:formatCode>0%</c:formatCode>
                <c:ptCount val="1"/>
                <c:pt idx="0">
                  <c:v>0.76</c:v>
                </c:pt>
              </c:numCache>
            </c:numRef>
          </c:val>
        </c:ser>
        <c:ser>
          <c:idx val="1"/>
          <c:order val="1"/>
          <c:tx>
            <c:strRef>
              <c:f>'Active &amp; Attended'!$D$33</c:f>
              <c:strCache>
                <c:ptCount val="1"/>
                <c:pt idx="0">
                  <c:v>Glasgow 6 months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'Active &amp; Attended'!$C$32:$F$32</c:f>
              <c:strCache>
                <c:ptCount val="3"/>
                <c:pt idx="0">
                  <c:v>6 / 12 Month Appointment attendance</c:v>
                </c:pt>
                <c:pt idx="2">
                  <c:v>12 Months</c:v>
                </c:pt>
              </c:strCache>
            </c:strRef>
          </c:cat>
          <c:val>
            <c:numRef>
              <c:f>'Active &amp; Attended'!$D$34</c:f>
              <c:numCache>
                <c:formatCode>0%</c:formatCode>
                <c:ptCount val="1"/>
                <c:pt idx="0">
                  <c:v>0.36</c:v>
                </c:pt>
              </c:numCache>
            </c:numRef>
          </c:val>
        </c:ser>
        <c:ser>
          <c:idx val="2"/>
          <c:order val="2"/>
          <c:tx>
            <c:strRef>
              <c:f>'Active &amp; Attended'!$E$33</c:f>
              <c:strCache>
                <c:ptCount val="1"/>
                <c:pt idx="0">
                  <c:v>Crail St 12 months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'Active &amp; Attended'!$C$32:$F$32</c:f>
              <c:strCache>
                <c:ptCount val="3"/>
                <c:pt idx="0">
                  <c:v>6 / 12 Month Appointment attendance</c:v>
                </c:pt>
                <c:pt idx="2">
                  <c:v>12 Months</c:v>
                </c:pt>
              </c:strCache>
            </c:strRef>
          </c:cat>
          <c:val>
            <c:numRef>
              <c:f>'Active &amp; Attended'!$E$34</c:f>
              <c:numCache>
                <c:formatCode>0%</c:formatCode>
                <c:ptCount val="1"/>
                <c:pt idx="0">
                  <c:v>0.47</c:v>
                </c:pt>
              </c:numCache>
            </c:numRef>
          </c:val>
        </c:ser>
        <c:ser>
          <c:idx val="3"/>
          <c:order val="3"/>
          <c:tx>
            <c:strRef>
              <c:f>'Active &amp; Attended'!$F$33</c:f>
              <c:strCache>
                <c:ptCount val="1"/>
                <c:pt idx="0">
                  <c:v>Glasgow 12 months</c:v>
                </c:pt>
              </c:strCache>
            </c:strRef>
          </c:tx>
          <c:spPr>
            <a:solidFill>
              <a:srgbClr val="FBD137"/>
            </a:solidFill>
            <a:ln>
              <a:noFill/>
            </a:ln>
            <a:effectLst/>
          </c:spPr>
          <c:invertIfNegative val="0"/>
          <c:dPt>
            <c:idx val="0"/>
            <c:invertIfNegative val="0"/>
            <c:bubble3D val="0"/>
            <c:spPr>
              <a:solidFill>
                <a:srgbClr val="FFE989"/>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'Active &amp; Attended'!$C$32:$F$32</c:f>
              <c:strCache>
                <c:ptCount val="3"/>
                <c:pt idx="0">
                  <c:v>6 / 12 Month Appointment attendance</c:v>
                </c:pt>
                <c:pt idx="2">
                  <c:v>12 Months</c:v>
                </c:pt>
              </c:strCache>
            </c:strRef>
          </c:cat>
          <c:val>
            <c:numRef>
              <c:f>'Active &amp; Attended'!$F$34</c:f>
              <c:numCache>
                <c:formatCode>0%</c:formatCode>
                <c:ptCount val="1"/>
                <c:pt idx="0">
                  <c:v>0.18</c:v>
                </c:pt>
              </c:numCache>
            </c:numRef>
          </c:val>
        </c:ser>
        <c:dLbls>
          <c:showLegendKey val="0"/>
          <c:showVal val="0"/>
          <c:showCatName val="0"/>
          <c:showSerName val="0"/>
          <c:showPercent val="0"/>
          <c:showBubbleSize val="0"/>
        </c:dLbls>
        <c:gapWidth val="219"/>
        <c:overlap val="-27"/>
        <c:axId val="285764736"/>
        <c:axId val="285765296"/>
      </c:barChart>
      <c:catAx>
        <c:axId val="28576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85765296"/>
        <c:crosses val="autoZero"/>
        <c:auto val="1"/>
        <c:lblAlgn val="ctr"/>
        <c:lblOffset val="100"/>
        <c:noMultiLvlLbl val="0"/>
      </c:catAx>
      <c:valAx>
        <c:axId val="285765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8576473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4677312620340963"/>
          <c:y val="0.19958944413441906"/>
          <c:w val="0.24592984192411066"/>
          <c:h val="0.420590770444865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5/9/2019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5/9/2019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5/9/2019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5/9/2019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5/9/2019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5/9/2019</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5/9/2019</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5/9/2019</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5/9/2019</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5/9/2019</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Glasgow Exercise Referral Scheme</a:t>
            </a:r>
            <a:endParaRPr lang="en-US" sz="4800" b="1" dirty="0"/>
          </a:p>
        </p:txBody>
      </p:sp>
      <p:pic>
        <p:nvPicPr>
          <p:cNvPr id="8" name="Picture Placeholder 7" descr="Closeup of Granny Smith apple and tape measure"/>
          <p:cNvPicPr>
            <a:picLocks noGrp="1" noChangeAspect="1"/>
          </p:cNvPicPr>
          <p:nvPr>
            <p:ph type="pic" idx="11"/>
          </p:nvPr>
        </p:nvPicPr>
        <p:blipFill rotWithShape="1">
          <a:blip r:embed="rId2" cstate="print">
            <a:extLst>
              <a:ext uri="{28A0092B-C50C-407E-A947-70E740481C1C}">
                <a14:useLocalDpi xmlns:a14="http://schemas.microsoft.com/office/drawing/2010/main" val="0"/>
              </a:ext>
            </a:extLst>
          </a:blip>
          <a:srcRect t="19" b="19"/>
          <a:stretch/>
        </p:blipFill>
        <p:spPr>
          <a:xfrm>
            <a:off x="4145280" y="22121"/>
            <a:ext cx="4023360" cy="4745736"/>
          </a:xfrm>
        </p:spPr>
      </p:pic>
      <p:sp>
        <p:nvSpPr>
          <p:cNvPr id="3" name="Subtitle 2"/>
          <p:cNvSpPr>
            <a:spLocks noGrp="1"/>
          </p:cNvSpPr>
          <p:nvPr>
            <p:ph type="subTitle" idx="1"/>
          </p:nvPr>
        </p:nvSpPr>
        <p:spPr/>
        <p:txBody>
          <a:bodyPr>
            <a:normAutofit/>
          </a:bodyPr>
          <a:lstStyle/>
          <a:p>
            <a:r>
              <a:rPr lang="en-US" sz="2800" dirty="0" smtClean="0"/>
              <a:t>the beginning of our lean six sigma improvement journey </a:t>
            </a:r>
            <a:endParaRPr lang="en-US" sz="2800" dirty="0"/>
          </a:p>
        </p:txBody>
      </p:sp>
      <p:pic>
        <p:nvPicPr>
          <p:cNvPr id="10" name="Picture Placeholder 9"/>
          <p:cNvPicPr>
            <a:picLocks noGrp="1" noChangeAspect="1"/>
          </p:cNvPicPr>
          <p:nvPr>
            <p:ph type="pic" idx="12"/>
          </p:nvPr>
        </p:nvPicPr>
        <p:blipFill>
          <a:blip r:embed="rId3" cstate="print">
            <a:extLst>
              <a:ext uri="{28A0092B-C50C-407E-A947-70E740481C1C}">
                <a14:useLocalDpi xmlns:a14="http://schemas.microsoft.com/office/drawing/2010/main" val="0"/>
              </a:ext>
            </a:extLst>
          </a:blip>
          <a:srcRect l="21741" r="21741"/>
          <a:stretch>
            <a:fillRect/>
          </a:stretch>
        </p:blipFill>
        <p:spPr>
          <a:xfrm>
            <a:off x="60960" y="22121"/>
            <a:ext cx="4023360" cy="4745736"/>
          </a:xfrm>
        </p:spPr>
      </p:pic>
      <p:pic>
        <p:nvPicPr>
          <p:cNvPr id="11" name="Picture Placeholder 10"/>
          <p:cNvPicPr>
            <a:picLocks noGrp="1" noChangeAspect="1"/>
          </p:cNvPicPr>
          <p:nvPr>
            <p:ph type="pic" idx="10"/>
          </p:nvPr>
        </p:nvPicPr>
        <p:blipFill>
          <a:blip r:embed="rId4" cstate="print">
            <a:extLst>
              <a:ext uri="{28A0092B-C50C-407E-A947-70E740481C1C}">
                <a14:useLocalDpi xmlns:a14="http://schemas.microsoft.com/office/drawing/2010/main" val="0"/>
              </a:ext>
            </a:extLst>
          </a:blip>
          <a:srcRect l="21741" r="21741"/>
          <a:stretch>
            <a:fillRect/>
          </a:stretch>
        </p:blipFill>
        <p:spPr>
          <a:xfrm>
            <a:off x="8229600" y="22121"/>
            <a:ext cx="3962400" cy="4745736"/>
          </a:xfr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67" y="407096"/>
            <a:ext cx="9144000" cy="695195"/>
          </a:xfrm>
        </p:spPr>
        <p:txBody>
          <a:bodyPr/>
          <a:lstStyle/>
          <a:p>
            <a:r>
              <a:rPr lang="en-GB" b="1" dirty="0" smtClean="0"/>
              <a:t>Resource requirements</a:t>
            </a:r>
            <a:endParaRPr lang="en-GB" b="1" dirty="0"/>
          </a:p>
        </p:txBody>
      </p:sp>
      <p:sp>
        <p:nvSpPr>
          <p:cNvPr id="3" name="Content Placeholder 2"/>
          <p:cNvSpPr>
            <a:spLocks noGrp="1"/>
          </p:cNvSpPr>
          <p:nvPr>
            <p:ph idx="1"/>
          </p:nvPr>
        </p:nvSpPr>
        <p:spPr>
          <a:xfrm>
            <a:off x="513567" y="1440493"/>
            <a:ext cx="11160691" cy="4731707"/>
          </a:xfrm>
        </p:spPr>
        <p:txBody>
          <a:bodyPr>
            <a:normAutofit/>
          </a:bodyPr>
          <a:lstStyle/>
          <a:p>
            <a:r>
              <a:rPr lang="en-GB" sz="2800" dirty="0"/>
              <a:t>If </a:t>
            </a:r>
            <a:r>
              <a:rPr lang="en-GB" sz="2800" dirty="0" smtClean="0"/>
              <a:t>the </a:t>
            </a:r>
            <a:r>
              <a:rPr lang="en-GB" sz="2800" dirty="0"/>
              <a:t>17 </a:t>
            </a:r>
            <a:r>
              <a:rPr lang="en-GB" sz="2800" dirty="0" err="1" smtClean="0"/>
              <a:t>Crail</a:t>
            </a:r>
            <a:r>
              <a:rPr lang="en-GB" sz="2800" dirty="0" smtClean="0"/>
              <a:t> </a:t>
            </a:r>
            <a:r>
              <a:rPr lang="en-GB" sz="2800" dirty="0" err="1" smtClean="0"/>
              <a:t>st</a:t>
            </a:r>
            <a:r>
              <a:rPr lang="en-GB" sz="2800" dirty="0" smtClean="0"/>
              <a:t> patients </a:t>
            </a:r>
            <a:r>
              <a:rPr lang="en-GB" sz="2800" dirty="0"/>
              <a:t>engaged in the current scheme they would have each received </a:t>
            </a:r>
            <a:r>
              <a:rPr lang="en-GB" sz="2800" b="1" dirty="0" smtClean="0">
                <a:solidFill>
                  <a:schemeClr val="accent1"/>
                </a:solidFill>
              </a:rPr>
              <a:t>2.5 hours</a:t>
            </a:r>
            <a:r>
              <a:rPr lang="en-GB" sz="2800" dirty="0" smtClean="0"/>
              <a:t> </a:t>
            </a:r>
            <a:r>
              <a:rPr lang="en-GB" sz="2800" dirty="0"/>
              <a:t>of </a:t>
            </a:r>
            <a:r>
              <a:rPr lang="en-GB" sz="2800" i="1" dirty="0"/>
              <a:t>1:1</a:t>
            </a:r>
            <a:r>
              <a:rPr lang="en-GB" sz="2800" dirty="0"/>
              <a:t> </a:t>
            </a:r>
            <a:r>
              <a:rPr lang="en-GB" sz="2800" dirty="0" smtClean="0"/>
              <a:t>support </a:t>
            </a:r>
            <a:r>
              <a:rPr lang="en-GB" sz="2800" dirty="0"/>
              <a:t>over </a:t>
            </a:r>
            <a:r>
              <a:rPr lang="en-GB" sz="2800" dirty="0" smtClean="0"/>
              <a:t>12 </a:t>
            </a:r>
            <a:r>
              <a:rPr lang="en-GB" sz="2800" dirty="0"/>
              <a:t>weeks</a:t>
            </a:r>
            <a:r>
              <a:rPr lang="en-GB" sz="2800" dirty="0" smtClean="0"/>
              <a:t>.</a:t>
            </a:r>
          </a:p>
          <a:p>
            <a:pPr lvl="2"/>
            <a:r>
              <a:rPr lang="en-GB" sz="2800" dirty="0" smtClean="0"/>
              <a:t>This </a:t>
            </a:r>
            <a:r>
              <a:rPr lang="en-GB" sz="2800" dirty="0"/>
              <a:t>would have taken up </a:t>
            </a:r>
            <a:r>
              <a:rPr lang="en-GB" sz="2800" b="1" dirty="0">
                <a:solidFill>
                  <a:schemeClr val="accent1"/>
                </a:solidFill>
              </a:rPr>
              <a:t>42.5 hours of advisor contact time </a:t>
            </a:r>
            <a:r>
              <a:rPr lang="en-GB" sz="2800" b="1" dirty="0" smtClean="0">
                <a:solidFill>
                  <a:schemeClr val="accent1"/>
                </a:solidFill>
              </a:rPr>
              <a:t>                     </a:t>
            </a:r>
            <a:r>
              <a:rPr lang="en-GB" sz="2400" i="1" dirty="0" smtClean="0"/>
              <a:t>(</a:t>
            </a:r>
            <a:r>
              <a:rPr lang="en-GB" sz="2400" i="1" dirty="0"/>
              <a:t>17 participants x 2.5hrs each = 42.5 hours)</a:t>
            </a:r>
          </a:p>
          <a:p>
            <a:pPr marL="45720" indent="0">
              <a:buNone/>
            </a:pPr>
            <a:endParaRPr lang="en-GB" sz="2800" dirty="0"/>
          </a:p>
          <a:p>
            <a:r>
              <a:rPr lang="en-GB" sz="2800" dirty="0" smtClean="0"/>
              <a:t>As part of the 12 week programme participants </a:t>
            </a:r>
            <a:r>
              <a:rPr lang="en-GB" sz="2800" dirty="0"/>
              <a:t>could each receive </a:t>
            </a:r>
            <a:r>
              <a:rPr lang="en-GB" sz="2800" b="1" dirty="0">
                <a:solidFill>
                  <a:schemeClr val="accent1"/>
                </a:solidFill>
              </a:rPr>
              <a:t>19 hours</a:t>
            </a:r>
            <a:r>
              <a:rPr lang="en-GB" sz="2800" dirty="0">
                <a:solidFill>
                  <a:schemeClr val="accent1"/>
                </a:solidFill>
              </a:rPr>
              <a:t> </a:t>
            </a:r>
            <a:r>
              <a:rPr lang="en-GB" sz="2800" dirty="0" smtClean="0"/>
              <a:t>of </a:t>
            </a:r>
            <a:r>
              <a:rPr lang="en-GB" sz="2800" i="1" dirty="0"/>
              <a:t>group</a:t>
            </a:r>
            <a:r>
              <a:rPr lang="en-GB" sz="2800" dirty="0"/>
              <a:t> support over the 12 weeks.</a:t>
            </a:r>
          </a:p>
          <a:p>
            <a:pPr lvl="2"/>
            <a:r>
              <a:rPr lang="en-GB" sz="2800" dirty="0"/>
              <a:t>This took up </a:t>
            </a:r>
            <a:r>
              <a:rPr lang="en-GB" sz="2800" b="1" dirty="0">
                <a:solidFill>
                  <a:schemeClr val="accent1"/>
                </a:solidFill>
              </a:rPr>
              <a:t>26.5 hours of advisor contact time </a:t>
            </a:r>
            <a:r>
              <a:rPr lang="en-GB" sz="2800" b="1" dirty="0" smtClean="0">
                <a:solidFill>
                  <a:schemeClr val="accent1"/>
                </a:solidFill>
              </a:rPr>
              <a:t>                                    </a:t>
            </a:r>
            <a:r>
              <a:rPr lang="en-GB" sz="2400" i="1" dirty="0" smtClean="0"/>
              <a:t>(</a:t>
            </a:r>
            <a:r>
              <a:rPr lang="en-GB" sz="2400" i="1" dirty="0"/>
              <a:t>12 x 1.5 </a:t>
            </a:r>
            <a:r>
              <a:rPr lang="en-GB" sz="2400" i="1" dirty="0" err="1"/>
              <a:t>hr</a:t>
            </a:r>
            <a:r>
              <a:rPr lang="en-GB" sz="2400" i="1" dirty="0"/>
              <a:t> session per week + 17 x 30min baseline = 26.5 hours)</a:t>
            </a:r>
          </a:p>
          <a:p>
            <a:pPr marL="45720" indent="0">
              <a:buNone/>
            </a:pPr>
            <a:endParaRPr lang="en-GB" dirty="0"/>
          </a:p>
        </p:txBody>
      </p:sp>
    </p:spTree>
    <p:extLst>
      <p:ext uri="{BB962C8B-B14F-4D97-AF65-F5344CB8AC3E}">
        <p14:creationId xmlns:p14="http://schemas.microsoft.com/office/powerpoint/2010/main" val="311153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438" y="212942"/>
            <a:ext cx="9144000" cy="811060"/>
          </a:xfrm>
        </p:spPr>
        <p:txBody>
          <a:bodyPr/>
          <a:lstStyle/>
          <a:p>
            <a:r>
              <a:rPr lang="en-US" b="1" dirty="0" smtClean="0"/>
              <a:t>So why lean six sigma?</a:t>
            </a:r>
            <a:endParaRPr lang="en-US" b="1" dirty="0"/>
          </a:p>
        </p:txBody>
      </p:sp>
      <p:sp>
        <p:nvSpPr>
          <p:cNvPr id="3" name="Content Placeholder 2"/>
          <p:cNvSpPr>
            <a:spLocks noGrp="1"/>
          </p:cNvSpPr>
          <p:nvPr>
            <p:ph idx="1"/>
          </p:nvPr>
        </p:nvSpPr>
        <p:spPr>
          <a:xfrm>
            <a:off x="613611" y="1167063"/>
            <a:ext cx="9820570" cy="4908060"/>
          </a:xfrm>
        </p:spPr>
        <p:txBody>
          <a:bodyPr>
            <a:noAutofit/>
          </a:bodyPr>
          <a:lstStyle/>
          <a:p>
            <a:pPr marL="45720" indent="0">
              <a:buNone/>
            </a:pPr>
            <a:r>
              <a:rPr lang="en-US" sz="2800" dirty="0" smtClean="0"/>
              <a:t>It enables us to:</a:t>
            </a:r>
          </a:p>
          <a:p>
            <a:r>
              <a:rPr lang="en-US" sz="2800" dirty="0" smtClean="0"/>
              <a:t>Focus on the customer</a:t>
            </a:r>
            <a:endParaRPr lang="en-US" sz="2800" dirty="0"/>
          </a:p>
          <a:p>
            <a:r>
              <a:rPr lang="en-US" sz="2800" dirty="0" smtClean="0"/>
              <a:t>Identify &amp; understand</a:t>
            </a:r>
            <a:r>
              <a:rPr lang="en-US" sz="2800" i="1" dirty="0" smtClean="0"/>
              <a:t> how </a:t>
            </a:r>
            <a:r>
              <a:rPr lang="en-US" sz="2800" dirty="0" smtClean="0"/>
              <a:t>the work gets done</a:t>
            </a:r>
            <a:endParaRPr lang="en-US" sz="2800" dirty="0"/>
          </a:p>
          <a:p>
            <a:r>
              <a:rPr lang="en-US" sz="2800" dirty="0" smtClean="0"/>
              <a:t>Manage, improve and smooth the process flow</a:t>
            </a:r>
          </a:p>
          <a:p>
            <a:r>
              <a:rPr lang="en-US" sz="2800" dirty="0" smtClean="0"/>
              <a:t>Remove non value added steps and waste</a:t>
            </a:r>
          </a:p>
          <a:p>
            <a:r>
              <a:rPr lang="en-US" sz="2800" dirty="0" smtClean="0"/>
              <a:t>Manage by fact and reduce variation</a:t>
            </a:r>
          </a:p>
          <a:p>
            <a:r>
              <a:rPr lang="en-US" sz="2800" dirty="0" smtClean="0"/>
              <a:t>Involve and equip the people in the process</a:t>
            </a:r>
          </a:p>
          <a:p>
            <a:r>
              <a:rPr lang="en-US" sz="2800" dirty="0" smtClean="0"/>
              <a:t>Undertake improvement activity in a systematic way</a:t>
            </a:r>
            <a:endParaRPr lang="en-US" sz="2800"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74" y="28770"/>
            <a:ext cx="4795995" cy="1300050"/>
          </a:xfrm>
        </p:spPr>
        <p:txBody>
          <a:bodyPr>
            <a:normAutofit/>
          </a:bodyPr>
          <a:lstStyle/>
          <a:p>
            <a:r>
              <a:rPr lang="en-GB" b="1" dirty="0" smtClean="0"/>
              <a:t>5 step Lean Six Sigma </a:t>
            </a:r>
            <a:br>
              <a:rPr lang="en-GB" b="1" dirty="0" smtClean="0"/>
            </a:br>
            <a:r>
              <a:rPr lang="en-GB" b="1" dirty="0" smtClean="0"/>
              <a:t>process</a:t>
            </a:r>
            <a:endParaRPr lang="en-GB" b="1" dirty="0"/>
          </a:p>
        </p:txBody>
      </p:sp>
      <p:sp>
        <p:nvSpPr>
          <p:cNvPr id="3" name="Content Placeholder 2"/>
          <p:cNvSpPr>
            <a:spLocks noGrp="1"/>
          </p:cNvSpPr>
          <p:nvPr>
            <p:ph idx="1"/>
          </p:nvPr>
        </p:nvSpPr>
        <p:spPr>
          <a:xfrm>
            <a:off x="614874" y="1873463"/>
            <a:ext cx="5005137" cy="4457700"/>
          </a:xfrm>
        </p:spPr>
        <p:txBody>
          <a:bodyPr>
            <a:normAutofit/>
          </a:bodyPr>
          <a:lstStyle/>
          <a:p>
            <a:pPr marL="502920" indent="-457200">
              <a:buAutoNum type="arabicPeriod"/>
            </a:pPr>
            <a:r>
              <a:rPr lang="en-GB" sz="2800" b="1" u="sng" dirty="0" smtClean="0"/>
              <a:t>D</a:t>
            </a:r>
            <a:r>
              <a:rPr lang="en-GB" sz="2800" dirty="0" smtClean="0"/>
              <a:t>efine</a:t>
            </a:r>
          </a:p>
          <a:p>
            <a:pPr marL="502920" indent="-457200">
              <a:buAutoNum type="arabicPeriod"/>
            </a:pPr>
            <a:r>
              <a:rPr lang="en-GB" sz="2800" b="1" u="sng" dirty="0" smtClean="0"/>
              <a:t>M</a:t>
            </a:r>
            <a:r>
              <a:rPr lang="en-GB" sz="2800" dirty="0" smtClean="0"/>
              <a:t>easure</a:t>
            </a:r>
          </a:p>
          <a:p>
            <a:pPr marL="502920" indent="-457200">
              <a:buAutoNum type="arabicPeriod"/>
            </a:pPr>
            <a:r>
              <a:rPr lang="en-GB" sz="2800" b="1" u="sng" dirty="0" smtClean="0"/>
              <a:t>A</a:t>
            </a:r>
            <a:r>
              <a:rPr lang="en-GB" sz="2800" dirty="0" smtClean="0"/>
              <a:t>nalyse</a:t>
            </a:r>
          </a:p>
          <a:p>
            <a:pPr marL="502920" indent="-457200">
              <a:buAutoNum type="arabicPeriod"/>
            </a:pPr>
            <a:r>
              <a:rPr lang="en-GB" sz="2800" b="1" u="sng" dirty="0" smtClean="0"/>
              <a:t>I</a:t>
            </a:r>
            <a:r>
              <a:rPr lang="en-GB" sz="2800" dirty="0" smtClean="0"/>
              <a:t>mprove</a:t>
            </a:r>
          </a:p>
          <a:p>
            <a:pPr marL="502920" indent="-457200">
              <a:buAutoNum type="arabicPeriod"/>
            </a:pPr>
            <a:r>
              <a:rPr lang="en-GB" sz="2800" b="1" u="sng" dirty="0" smtClean="0"/>
              <a:t>C</a:t>
            </a:r>
            <a:r>
              <a:rPr lang="en-GB" sz="2800" dirty="0" smtClean="0"/>
              <a:t>ontrol</a:t>
            </a:r>
            <a:endParaRPr lang="en-GB" sz="2800" dirty="0"/>
          </a:p>
        </p:txBody>
      </p:sp>
      <p:sp>
        <p:nvSpPr>
          <p:cNvPr id="6" name="AutoShape 3"/>
          <p:cNvSpPr>
            <a:spLocks noChangeAspect="1" noChangeArrowheads="1" noTextEdit="1"/>
          </p:cNvSpPr>
          <p:nvPr/>
        </p:nvSpPr>
        <p:spPr bwMode="auto">
          <a:xfrm>
            <a:off x="6094413" y="-433638"/>
            <a:ext cx="6097587"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5106664" y="28769"/>
            <a:ext cx="6362847" cy="6482905"/>
          </a:xfrm>
          <a:prstGeom prst="rect">
            <a:avLst/>
          </a:prstGeom>
        </p:spPr>
      </p:pic>
    </p:spTree>
    <p:extLst>
      <p:ext uri="{BB962C8B-B14F-4D97-AF65-F5344CB8AC3E}">
        <p14:creationId xmlns:p14="http://schemas.microsoft.com/office/powerpoint/2010/main" val="297580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74" y="457200"/>
            <a:ext cx="10106526" cy="601579"/>
          </a:xfrm>
        </p:spPr>
        <p:txBody>
          <a:bodyPr/>
          <a:lstStyle/>
          <a:p>
            <a:r>
              <a:rPr lang="en-GB" b="1" dirty="0" smtClean="0"/>
              <a:t>Step 1: Understanding participant requirements</a:t>
            </a:r>
            <a:endParaRPr lang="en-GB" b="1" dirty="0"/>
          </a:p>
        </p:txBody>
      </p:sp>
      <p:sp>
        <p:nvSpPr>
          <p:cNvPr id="3" name="Content Placeholder 2"/>
          <p:cNvSpPr>
            <a:spLocks noGrp="1"/>
          </p:cNvSpPr>
          <p:nvPr>
            <p:ph idx="1"/>
          </p:nvPr>
        </p:nvSpPr>
        <p:spPr>
          <a:xfrm>
            <a:off x="561473" y="1267326"/>
            <a:ext cx="11341769" cy="5183577"/>
          </a:xfrm>
        </p:spPr>
        <p:txBody>
          <a:bodyPr>
            <a:normAutofit/>
          </a:bodyPr>
          <a:lstStyle/>
          <a:p>
            <a:pPr marL="45720" indent="0">
              <a:buNone/>
            </a:pPr>
            <a:r>
              <a:rPr lang="en-GB" sz="2800" dirty="0" smtClean="0"/>
              <a:t>In order to understand what is really important to the customer we used this exercise to help bring the most important requirements to the fore.</a:t>
            </a:r>
          </a:p>
          <a:p>
            <a:pPr marL="45720" indent="0">
              <a:buNone/>
            </a:pPr>
            <a:r>
              <a:rPr lang="en-GB" sz="2800" b="1" dirty="0" smtClean="0">
                <a:solidFill>
                  <a:schemeClr val="accent1">
                    <a:lumMod val="75000"/>
                  </a:schemeClr>
                </a:solidFill>
              </a:rPr>
              <a:t>Exercise:</a:t>
            </a:r>
            <a:endParaRPr lang="en-GB" sz="2800" b="1" dirty="0">
              <a:solidFill>
                <a:schemeClr val="accent1">
                  <a:lumMod val="75000"/>
                </a:schemeClr>
              </a:solidFill>
            </a:endParaRPr>
          </a:p>
          <a:p>
            <a:pPr marL="45720" indent="0">
              <a:buNone/>
            </a:pPr>
            <a:r>
              <a:rPr lang="en-GB" sz="2800" dirty="0" smtClean="0"/>
              <a:t>Jim is a 50 year old man from </a:t>
            </a:r>
            <a:r>
              <a:rPr lang="en-GB" sz="2800" dirty="0" err="1" smtClean="0"/>
              <a:t>Dalmarnock</a:t>
            </a:r>
            <a:r>
              <a:rPr lang="en-GB" sz="2800" dirty="0" smtClean="0"/>
              <a:t> who has not taken part in activity since secondary school. He is a casual labourer being paid less than minimum wage (cash in hand) and moves from short term job to short term job.  His doctor has noticed he’s gaining weight and it’s now restricting his mobility.  Jim knows he has to be more active but he has no interest in using a gym and has never been in a leisure centre.</a:t>
            </a:r>
          </a:p>
          <a:p>
            <a:pPr marL="45720" indent="0">
              <a:buNone/>
            </a:pPr>
            <a:r>
              <a:rPr lang="en-GB" sz="2800" b="1" dirty="0" smtClean="0">
                <a:solidFill>
                  <a:schemeClr val="accent1"/>
                </a:solidFill>
              </a:rPr>
              <a:t>	Q. What would an effective exercise scheme look like for Jim?</a:t>
            </a:r>
            <a:endParaRPr lang="en-GB" sz="2800" b="1" dirty="0">
              <a:solidFill>
                <a:schemeClr val="accent1"/>
              </a:solidFill>
            </a:endParaRPr>
          </a:p>
        </p:txBody>
      </p:sp>
    </p:spTree>
    <p:extLst>
      <p:ext uri="{BB962C8B-B14F-4D97-AF65-F5344CB8AC3E}">
        <p14:creationId xmlns:p14="http://schemas.microsoft.com/office/powerpoint/2010/main" val="4263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305" y="0"/>
            <a:ext cx="9144000" cy="771099"/>
          </a:xfrm>
        </p:spPr>
        <p:txBody>
          <a:bodyPr/>
          <a:lstStyle/>
          <a:p>
            <a:r>
              <a:rPr lang="en-GB" b="1" dirty="0" smtClean="0"/>
              <a:t>Jims requirements</a:t>
            </a:r>
            <a:endParaRPr lang="en-GB" b="1" dirty="0"/>
          </a:p>
        </p:txBody>
      </p:sp>
      <p:sp>
        <p:nvSpPr>
          <p:cNvPr id="3" name="Content Placeholder 2"/>
          <p:cNvSpPr>
            <a:spLocks noGrp="1"/>
          </p:cNvSpPr>
          <p:nvPr>
            <p:ph idx="1"/>
          </p:nvPr>
        </p:nvSpPr>
        <p:spPr>
          <a:xfrm>
            <a:off x="582305" y="1050878"/>
            <a:ext cx="10990996" cy="5121322"/>
          </a:xfrm>
        </p:spPr>
        <p:txBody>
          <a:bodyPr>
            <a:normAutofit lnSpcReduction="10000"/>
          </a:bodyPr>
          <a:lstStyle/>
          <a:p>
            <a:r>
              <a:rPr lang="en-GB" sz="2800" dirty="0" smtClean="0"/>
              <a:t>Flexible settings for both consultations and exercise</a:t>
            </a:r>
          </a:p>
          <a:p>
            <a:r>
              <a:rPr lang="en-GB" sz="2800" dirty="0" smtClean="0"/>
              <a:t>Flexible support including the capacity to offer weekly or twice weekly support if required</a:t>
            </a:r>
          </a:p>
          <a:p>
            <a:r>
              <a:rPr lang="en-GB" sz="2800" dirty="0" smtClean="0"/>
              <a:t>Flexible duration of scheme for different groups if required</a:t>
            </a:r>
          </a:p>
          <a:p>
            <a:r>
              <a:rPr lang="en-GB" sz="2800" dirty="0" smtClean="0">
                <a:solidFill>
                  <a:srgbClr val="FF0000"/>
                </a:solidFill>
              </a:rPr>
              <a:t>Skilled and knowledgeable advisors</a:t>
            </a:r>
          </a:p>
          <a:p>
            <a:r>
              <a:rPr lang="en-GB" sz="2800" dirty="0" smtClean="0"/>
              <a:t>Clear information on the scheme prior to engaging</a:t>
            </a:r>
          </a:p>
          <a:p>
            <a:r>
              <a:rPr lang="en-GB" sz="2800" dirty="0" smtClean="0"/>
              <a:t>Timeliness of programme, particularly between referral and baseline</a:t>
            </a:r>
          </a:p>
          <a:p>
            <a:r>
              <a:rPr lang="en-GB" sz="2800" dirty="0" smtClean="0"/>
              <a:t>Wide variety of options &amp; activities based on participants individual goals</a:t>
            </a:r>
          </a:p>
          <a:p>
            <a:r>
              <a:rPr lang="en-GB" sz="2800" dirty="0" smtClean="0"/>
              <a:t>Affordable and/or free long term activity</a:t>
            </a:r>
          </a:p>
          <a:p>
            <a:endParaRPr lang="en-GB" dirty="0" smtClean="0"/>
          </a:p>
          <a:p>
            <a:endParaRPr lang="en-GB" dirty="0"/>
          </a:p>
        </p:txBody>
      </p:sp>
    </p:spTree>
    <p:extLst>
      <p:ext uri="{BB962C8B-B14F-4D97-AF65-F5344CB8AC3E}">
        <p14:creationId xmlns:p14="http://schemas.microsoft.com/office/powerpoint/2010/main" val="363928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964" y="225469"/>
            <a:ext cx="9144000" cy="660748"/>
          </a:xfrm>
        </p:spPr>
        <p:txBody>
          <a:bodyPr/>
          <a:lstStyle/>
          <a:p>
            <a:r>
              <a:rPr lang="en-GB" b="1" dirty="0" smtClean="0"/>
              <a:t>Next steps</a:t>
            </a:r>
            <a:endParaRPr lang="en-GB" b="1" dirty="0"/>
          </a:p>
        </p:txBody>
      </p:sp>
      <p:sp>
        <p:nvSpPr>
          <p:cNvPr id="3" name="Content Placeholder 2"/>
          <p:cNvSpPr>
            <a:spLocks noGrp="1"/>
          </p:cNvSpPr>
          <p:nvPr>
            <p:ph idx="1"/>
          </p:nvPr>
        </p:nvSpPr>
        <p:spPr>
          <a:xfrm>
            <a:off x="485897" y="1213903"/>
            <a:ext cx="11237530" cy="4944649"/>
          </a:xfrm>
        </p:spPr>
        <p:txBody>
          <a:bodyPr/>
          <a:lstStyle/>
          <a:p>
            <a:r>
              <a:rPr lang="en-GB" sz="2800" dirty="0" smtClean="0"/>
              <a:t>Check requirements with existing participants referred from SIMD1 areas</a:t>
            </a:r>
          </a:p>
          <a:p>
            <a:r>
              <a:rPr lang="en-GB" sz="2800" dirty="0" smtClean="0"/>
              <a:t>Analyse previous SIMD1 participant completer data to better understand journey.</a:t>
            </a:r>
          </a:p>
          <a:p>
            <a:r>
              <a:rPr lang="en-GB" sz="2800" dirty="0" smtClean="0"/>
              <a:t>Narrow the focus into more manageable project. Prioritise requirements that are most important and/or give biggest return on time/resource.</a:t>
            </a:r>
          </a:p>
          <a:p>
            <a:pPr marL="45720" indent="0">
              <a:buNone/>
            </a:pPr>
            <a:r>
              <a:rPr lang="en-GB" sz="2800" dirty="0" smtClean="0"/>
              <a:t> </a:t>
            </a:r>
          </a:p>
        </p:txBody>
      </p:sp>
    </p:spTree>
    <p:extLst>
      <p:ext uri="{BB962C8B-B14F-4D97-AF65-F5344CB8AC3E}">
        <p14:creationId xmlns:p14="http://schemas.microsoft.com/office/powerpoint/2010/main" val="117690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513" y="559558"/>
            <a:ext cx="9835487" cy="5612642"/>
          </a:xfrm>
        </p:spPr>
        <p:txBody>
          <a:bodyPr/>
          <a:lstStyle/>
          <a:p>
            <a:pPr marL="45720" indent="0">
              <a:buNone/>
            </a:pPr>
            <a:endParaRPr lang="en-GB" dirty="0" smtClean="0"/>
          </a:p>
          <a:p>
            <a:pPr marL="45720" indent="0">
              <a:buNone/>
            </a:pPr>
            <a:endParaRPr lang="en-GB" dirty="0"/>
          </a:p>
          <a:p>
            <a:pPr marL="45720" indent="0">
              <a:buNone/>
            </a:pPr>
            <a:endParaRPr lang="en-GB" dirty="0" smtClean="0"/>
          </a:p>
          <a:p>
            <a:pPr marL="45720" indent="0" algn="ctr">
              <a:buNone/>
            </a:pPr>
            <a:r>
              <a:rPr lang="en-GB" sz="8000" b="1" dirty="0" smtClean="0"/>
              <a:t>Questions ?</a:t>
            </a:r>
            <a:endParaRPr lang="en-GB" sz="8000" b="1" dirty="0"/>
          </a:p>
        </p:txBody>
      </p:sp>
    </p:spTree>
    <p:extLst>
      <p:ext uri="{BB962C8B-B14F-4D97-AF65-F5344CB8AC3E}">
        <p14:creationId xmlns:p14="http://schemas.microsoft.com/office/powerpoint/2010/main" val="222892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219075"/>
            <a:ext cx="9144000" cy="657225"/>
          </a:xfrm>
        </p:spPr>
        <p:txBody>
          <a:bodyPr/>
          <a:lstStyle/>
          <a:p>
            <a:r>
              <a:rPr lang="en-GB" b="1" dirty="0" smtClean="0"/>
              <a:t>Introduction</a:t>
            </a:r>
            <a:endParaRPr lang="en-GB" b="1" dirty="0"/>
          </a:p>
        </p:txBody>
      </p:sp>
      <p:sp>
        <p:nvSpPr>
          <p:cNvPr id="3" name="Content Placeholder 2"/>
          <p:cNvSpPr>
            <a:spLocks noGrp="1"/>
          </p:cNvSpPr>
          <p:nvPr>
            <p:ph idx="1"/>
          </p:nvPr>
        </p:nvSpPr>
        <p:spPr>
          <a:xfrm>
            <a:off x="479381" y="978595"/>
            <a:ext cx="11062034" cy="5271893"/>
          </a:xfrm>
        </p:spPr>
        <p:txBody>
          <a:bodyPr>
            <a:noAutofit/>
          </a:bodyPr>
          <a:lstStyle/>
          <a:p>
            <a:pPr marL="45720" indent="0">
              <a:buNone/>
            </a:pPr>
            <a:r>
              <a:rPr lang="en-GB" sz="2800" dirty="0" smtClean="0"/>
              <a:t>Glasgow Sport currently delivers the Live Active Exercise Referral scheme  </a:t>
            </a:r>
          </a:p>
          <a:p>
            <a:pPr marL="45720" indent="0">
              <a:buNone/>
            </a:pPr>
            <a:endParaRPr lang="en-GB" sz="2800" dirty="0" smtClean="0"/>
          </a:p>
          <a:p>
            <a:pPr marL="45720" indent="0">
              <a:buNone/>
            </a:pPr>
            <a:r>
              <a:rPr lang="en-GB" sz="2800" dirty="0" smtClean="0"/>
              <a:t>Part funded by NHSGGC and also delivered across:</a:t>
            </a:r>
          </a:p>
          <a:p>
            <a:pPr lvl="1"/>
            <a:r>
              <a:rPr lang="en-GB" sz="2800" dirty="0" smtClean="0"/>
              <a:t>East Renfrewshire, East Dunbartonshire, West Dunbartonshire, Renfrewshire and Inverclyde</a:t>
            </a:r>
          </a:p>
          <a:p>
            <a:pPr lvl="1"/>
            <a:endParaRPr lang="en-GB" sz="2800" dirty="0" smtClean="0"/>
          </a:p>
          <a:p>
            <a:pPr marL="45720" indent="0">
              <a:buNone/>
            </a:pPr>
            <a:r>
              <a:rPr lang="en-GB" sz="2800" dirty="0" smtClean="0"/>
              <a:t>Glasgow is starting a Lean Six Sigma project aiming to:</a:t>
            </a:r>
          </a:p>
          <a:p>
            <a:pPr lvl="1"/>
            <a:r>
              <a:rPr lang="en-GB" sz="2800" dirty="0" smtClean="0"/>
              <a:t>Improve the current scheme processes and delivery model to increase its effectiveness in meeting the needs of those who live in our most deprived areas and therefore contributing to the reduction of health inequalities </a:t>
            </a:r>
            <a:endParaRPr lang="en-GB" sz="2800" dirty="0"/>
          </a:p>
        </p:txBody>
      </p:sp>
    </p:spTree>
    <p:extLst>
      <p:ext uri="{BB962C8B-B14F-4D97-AF65-F5344CB8AC3E}">
        <p14:creationId xmlns:p14="http://schemas.microsoft.com/office/powerpoint/2010/main" val="207944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26" y="273203"/>
            <a:ext cx="10041699" cy="607512"/>
          </a:xfrm>
        </p:spPr>
        <p:txBody>
          <a:bodyPr/>
          <a:lstStyle/>
          <a:p>
            <a:r>
              <a:rPr lang="en-GB" b="1" dirty="0" smtClean="0"/>
              <a:t>Context</a:t>
            </a:r>
            <a:endParaRPr lang="en-GB" b="1" dirty="0"/>
          </a:p>
        </p:txBody>
      </p:sp>
      <p:sp>
        <p:nvSpPr>
          <p:cNvPr id="3" name="Content Placeholder 2"/>
          <p:cNvSpPr>
            <a:spLocks noGrp="1"/>
          </p:cNvSpPr>
          <p:nvPr>
            <p:ph idx="1"/>
          </p:nvPr>
        </p:nvSpPr>
        <p:spPr>
          <a:xfrm>
            <a:off x="331025" y="1010653"/>
            <a:ext cx="7056364" cy="5677974"/>
          </a:xfrm>
        </p:spPr>
        <p:txBody>
          <a:bodyPr>
            <a:normAutofit fontScale="70000" lnSpcReduction="20000"/>
          </a:bodyPr>
          <a:lstStyle/>
          <a:p>
            <a:pPr marL="0" indent="0">
              <a:lnSpc>
                <a:spcPct val="120000"/>
              </a:lnSpc>
              <a:buNone/>
            </a:pPr>
            <a:r>
              <a:rPr lang="en-GB" sz="3400" dirty="0"/>
              <a:t>Living in poverty is known to be damaging for health  </a:t>
            </a:r>
            <a:r>
              <a:rPr lang="en-GB" sz="3400" dirty="0" smtClean="0"/>
              <a:t>   and </a:t>
            </a:r>
            <a:r>
              <a:rPr lang="en-GB" sz="3400" dirty="0"/>
              <a:t>one of the main causes of poor health and health inequalities</a:t>
            </a:r>
          </a:p>
          <a:p>
            <a:pPr marL="0" indent="0">
              <a:lnSpc>
                <a:spcPct val="120000"/>
              </a:lnSpc>
              <a:buNone/>
            </a:pPr>
            <a:r>
              <a:rPr lang="en-GB" sz="3400" dirty="0" smtClean="0"/>
              <a:t>48% of the Glasgow city population live in SIMD 1, rising to 62% in the NE of Glasgow. Neighbours East Dunbartonshire have 3% of residents living in SIMD 1</a:t>
            </a:r>
          </a:p>
          <a:p>
            <a:pPr marL="0" indent="0">
              <a:lnSpc>
                <a:spcPct val="120000"/>
              </a:lnSpc>
              <a:buNone/>
            </a:pPr>
            <a:r>
              <a:rPr lang="en-GB" sz="3400" dirty="0" smtClean="0"/>
              <a:t>Life </a:t>
            </a:r>
            <a:r>
              <a:rPr lang="en-GB" sz="3400" dirty="0"/>
              <a:t>expectancy at birth in Glasgow is lowest in </a:t>
            </a:r>
            <a:r>
              <a:rPr lang="en-GB" sz="3400" dirty="0" smtClean="0"/>
              <a:t>Scotland:</a:t>
            </a:r>
            <a:endParaRPr lang="en-GB" sz="3400" dirty="0"/>
          </a:p>
          <a:p>
            <a:pPr marL="457200" indent="-457200">
              <a:lnSpc>
                <a:spcPct val="120000"/>
              </a:lnSpc>
            </a:pPr>
            <a:r>
              <a:rPr lang="en-GB" sz="3400" dirty="0"/>
              <a:t>71.6 for Glaswegian males compared to Scottish  average of 76.8 </a:t>
            </a:r>
            <a:r>
              <a:rPr lang="en-GB" sz="3400" dirty="0" err="1"/>
              <a:t>yrs</a:t>
            </a:r>
            <a:r>
              <a:rPr lang="en-GB" sz="3400" dirty="0"/>
              <a:t> </a:t>
            </a:r>
          </a:p>
          <a:p>
            <a:pPr marL="457200" indent="-457200">
              <a:lnSpc>
                <a:spcPct val="120000"/>
              </a:lnSpc>
            </a:pPr>
            <a:r>
              <a:rPr lang="en-GB" sz="3400" dirty="0"/>
              <a:t>78 years for Glaswegian females compared to </a:t>
            </a:r>
            <a:r>
              <a:rPr lang="en-GB" sz="3400" dirty="0" smtClean="0"/>
              <a:t>   Scottish </a:t>
            </a:r>
            <a:r>
              <a:rPr lang="en-GB" sz="3400" dirty="0"/>
              <a:t>average of 80.9 </a:t>
            </a:r>
            <a:r>
              <a:rPr lang="en-GB" sz="3400" dirty="0" err="1"/>
              <a:t>yrs</a:t>
            </a:r>
            <a:endParaRPr lang="en-GB" sz="3400" dirty="0"/>
          </a:p>
          <a:p>
            <a:pPr marL="45720" indent="0">
              <a:buNone/>
            </a:pPr>
            <a:endParaRPr lang="en-GB" dirty="0" smtClean="0"/>
          </a:p>
          <a:p>
            <a:pPr marL="45720" indent="0">
              <a:buNone/>
            </a:pPr>
            <a:endParaRPr lang="en-GB" dirty="0" smtClean="0"/>
          </a:p>
          <a:p>
            <a:pPr marL="45720" indent="0">
              <a:buNone/>
            </a:pPr>
            <a:endParaRPr lang="en-GB" dirty="0" smtClean="0"/>
          </a:p>
        </p:txBody>
      </p:sp>
      <p:sp>
        <p:nvSpPr>
          <p:cNvPr id="4" name="Title 1"/>
          <p:cNvSpPr txBox="1">
            <a:spLocks/>
          </p:cNvSpPr>
          <p:nvPr/>
        </p:nvSpPr>
        <p:spPr>
          <a:xfrm>
            <a:off x="661791" y="1327759"/>
            <a:ext cx="10041699" cy="46972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a:lstStyle>
          <a:p>
            <a:endParaRPr lang="en-GB" dirty="0"/>
          </a:p>
        </p:txBody>
      </p:sp>
      <p:pic>
        <p:nvPicPr>
          <p:cNvPr id="5" name="Picture 2" descr="http://ajrae.staff.shef.ac.uk/img/simd_20-20_cities_inequality.png">
            <a:extLst>
              <a:ext uri="{FF2B5EF4-FFF2-40B4-BE49-F238E27FC236}">
                <a16:creationId xmlns="" xmlns:a16="http://schemas.microsoft.com/office/drawing/2014/main" id="{F9C3BB6D-CEFD-4769-8A21-2E0915BB371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891" b="2067"/>
          <a:stretch/>
        </p:blipFill>
        <p:spPr bwMode="auto">
          <a:xfrm>
            <a:off x="7016295" y="1880574"/>
            <a:ext cx="4657311" cy="4396730"/>
          </a:xfrm>
          <a:prstGeom prst="rect">
            <a:avLst/>
          </a:prstGeom>
          <a:ln w="12700">
            <a:noFill/>
            <a:miter lim="400000"/>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http://ajrae.staff.shef.ac.uk/img/simd_20-20_cities_inequality.png">
            <a:extLst>
              <a:ext uri="{FF2B5EF4-FFF2-40B4-BE49-F238E27FC236}">
                <a16:creationId xmlns="" xmlns:a16="http://schemas.microsoft.com/office/drawing/2014/main" id="{B38A1D8F-D0D8-44A5-8D1B-8AE926637F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18" r="37154" b="78289"/>
          <a:stretch/>
        </p:blipFill>
        <p:spPr bwMode="auto">
          <a:xfrm>
            <a:off x="7016295" y="923189"/>
            <a:ext cx="5175705" cy="91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48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619" y="162838"/>
            <a:ext cx="7281907" cy="739036"/>
          </a:xfrm>
        </p:spPr>
        <p:txBody>
          <a:bodyPr>
            <a:noAutofit/>
          </a:bodyPr>
          <a:lstStyle/>
          <a:p>
            <a:pPr marL="457200" indent="-457200"/>
            <a:r>
              <a:rPr lang="en-GB" sz="3600" b="1" dirty="0" smtClean="0"/>
              <a:t>West Glasgow   vs   East Glasgow</a:t>
            </a:r>
            <a:endParaRPr lang="en-GB" sz="3600" b="1" dirty="0"/>
          </a:p>
        </p:txBody>
      </p:sp>
      <p:pic>
        <p:nvPicPr>
          <p:cNvPr id="4" name="Picture 5" descr="H:\21873_itok=I6HzmMTk.jpg">
            <a:extLst>
              <a:ext uri="{FF2B5EF4-FFF2-40B4-BE49-F238E27FC236}">
                <a16:creationId xmlns="" xmlns:a16="http://schemas.microsoft.com/office/drawing/2014/main" id="{6AF5EA58-15F5-4D2C-AFA4-66A685B96E9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83" y="1177447"/>
            <a:ext cx="8505172" cy="5161448"/>
          </a:xfrm>
          <a:prstGeom prst="rect">
            <a:avLst/>
          </a:prstGeom>
          <a:solidFill>
            <a:srgbClr val="FFFFFF"/>
          </a:solidFill>
          <a:extLst/>
        </p:spPr>
      </p:pic>
      <p:sp>
        <p:nvSpPr>
          <p:cNvPr id="6" name="TextBox 5"/>
          <p:cNvSpPr txBox="1"/>
          <p:nvPr/>
        </p:nvSpPr>
        <p:spPr>
          <a:xfrm>
            <a:off x="8066763" y="544882"/>
            <a:ext cx="3995802" cy="2215991"/>
          </a:xfrm>
          <a:prstGeom prst="rect">
            <a:avLst/>
          </a:prstGeom>
          <a:noFill/>
          <a:ln w="38100">
            <a:solidFill>
              <a:schemeClr val="accent1"/>
            </a:solidFill>
          </a:ln>
        </p:spPr>
        <p:txBody>
          <a:bodyPr wrap="square" rtlCol="0">
            <a:spAutoFit/>
          </a:bodyPr>
          <a:lstStyle/>
          <a:p>
            <a:pPr algn="ctr"/>
            <a:r>
              <a:rPr lang="en-GB" sz="2000" b="1" dirty="0" smtClean="0">
                <a:solidFill>
                  <a:schemeClr val="bg2">
                    <a:lumMod val="25000"/>
                  </a:schemeClr>
                </a:solidFill>
              </a:rPr>
              <a:t>Glasgow vs Scotland</a:t>
            </a:r>
          </a:p>
          <a:p>
            <a:endParaRPr lang="en-GB" dirty="0">
              <a:solidFill>
                <a:schemeClr val="bg2">
                  <a:lumMod val="25000"/>
                </a:schemeClr>
              </a:solidFill>
            </a:endParaRPr>
          </a:p>
          <a:p>
            <a:r>
              <a:rPr lang="en-GB" sz="2000" dirty="0" smtClean="0">
                <a:solidFill>
                  <a:schemeClr val="bg2">
                    <a:lumMod val="25000"/>
                  </a:schemeClr>
                </a:solidFill>
              </a:rPr>
              <a:t>71.6 years for males in </a:t>
            </a:r>
            <a:r>
              <a:rPr lang="en-GB" sz="2000" dirty="0">
                <a:solidFill>
                  <a:schemeClr val="bg2">
                    <a:lumMod val="25000"/>
                  </a:schemeClr>
                </a:solidFill>
              </a:rPr>
              <a:t>G</a:t>
            </a:r>
            <a:r>
              <a:rPr lang="en-GB" sz="2000" dirty="0" smtClean="0">
                <a:solidFill>
                  <a:schemeClr val="bg2">
                    <a:lumMod val="25000"/>
                  </a:schemeClr>
                </a:solidFill>
              </a:rPr>
              <a:t>lasgow VS</a:t>
            </a:r>
          </a:p>
          <a:p>
            <a:r>
              <a:rPr lang="en-GB" sz="2000" dirty="0" smtClean="0">
                <a:solidFill>
                  <a:schemeClr val="bg2">
                    <a:lumMod val="25000"/>
                  </a:schemeClr>
                </a:solidFill>
              </a:rPr>
              <a:t>76.8 in Scotland</a:t>
            </a:r>
          </a:p>
          <a:p>
            <a:endParaRPr lang="en-GB" sz="2000" dirty="0" smtClean="0">
              <a:solidFill>
                <a:schemeClr val="bg2">
                  <a:lumMod val="25000"/>
                </a:schemeClr>
              </a:solidFill>
            </a:endParaRPr>
          </a:p>
          <a:p>
            <a:r>
              <a:rPr lang="en-GB" sz="2000" dirty="0" smtClean="0">
                <a:solidFill>
                  <a:schemeClr val="bg2">
                    <a:lumMod val="25000"/>
                  </a:schemeClr>
                </a:solidFill>
              </a:rPr>
              <a:t>78 years for females in Glasgow VS</a:t>
            </a:r>
          </a:p>
          <a:p>
            <a:r>
              <a:rPr lang="en-GB" sz="2000" dirty="0" smtClean="0"/>
              <a:t>80.9 in Scotland</a:t>
            </a:r>
            <a:endParaRPr lang="en-GB" sz="2000" dirty="0"/>
          </a:p>
        </p:txBody>
      </p:sp>
    </p:spTree>
    <p:extLst>
      <p:ext uri="{BB962C8B-B14F-4D97-AF65-F5344CB8AC3E}">
        <p14:creationId xmlns:p14="http://schemas.microsoft.com/office/powerpoint/2010/main" val="336816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14" y="225469"/>
            <a:ext cx="9144000" cy="598118"/>
          </a:xfrm>
        </p:spPr>
        <p:txBody>
          <a:bodyPr/>
          <a:lstStyle/>
          <a:p>
            <a:r>
              <a:rPr lang="en-GB" b="1" dirty="0" smtClean="0"/>
              <a:t>Current Model</a:t>
            </a:r>
            <a:endParaRPr lang="en-GB" b="1" dirty="0"/>
          </a:p>
        </p:txBody>
      </p:sp>
      <p:sp>
        <p:nvSpPr>
          <p:cNvPr id="3" name="Content Placeholder 2"/>
          <p:cNvSpPr>
            <a:spLocks noGrp="1"/>
          </p:cNvSpPr>
          <p:nvPr>
            <p:ph idx="1"/>
          </p:nvPr>
        </p:nvSpPr>
        <p:spPr>
          <a:xfrm>
            <a:off x="471814" y="964504"/>
            <a:ext cx="11503068" cy="5496453"/>
          </a:xfrm>
        </p:spPr>
        <p:txBody>
          <a:bodyPr>
            <a:normAutofit lnSpcReduction="10000"/>
          </a:bodyPr>
          <a:lstStyle/>
          <a:p>
            <a:r>
              <a:rPr lang="en-GB" sz="2800" dirty="0" smtClean="0"/>
              <a:t>Referrals accepted from GP’s as well as wider health care providers </a:t>
            </a:r>
            <a:r>
              <a:rPr lang="en-GB" sz="2800" dirty="0" err="1" smtClean="0"/>
              <a:t>ie</a:t>
            </a:r>
            <a:r>
              <a:rPr lang="en-GB" sz="2800" dirty="0" smtClean="0"/>
              <a:t> pharmacists, practice nurses, community rehab</a:t>
            </a:r>
          </a:p>
          <a:p>
            <a:r>
              <a:rPr lang="en-GB" sz="2800" dirty="0" smtClean="0"/>
              <a:t>Is open to anyone 16+ who is currently inactive and would benefit from increasing their physical activity levels</a:t>
            </a:r>
          </a:p>
          <a:p>
            <a:r>
              <a:rPr lang="en-GB" sz="2800" dirty="0" smtClean="0"/>
              <a:t>12 </a:t>
            </a:r>
            <a:r>
              <a:rPr lang="en-GB" sz="2800" dirty="0"/>
              <a:t>month exercise referral </a:t>
            </a:r>
            <a:r>
              <a:rPr lang="en-GB" sz="2800" dirty="0" smtClean="0"/>
              <a:t>scheme</a:t>
            </a:r>
          </a:p>
          <a:p>
            <a:r>
              <a:rPr lang="en-GB" sz="2800" dirty="0" smtClean="0"/>
              <a:t>1:1 behaviour change consultations at </a:t>
            </a:r>
            <a:r>
              <a:rPr lang="en-GB" sz="2800" b="1" dirty="0" smtClean="0"/>
              <a:t>Baseline, 2 week, 1 month, 3 month, 6 month &amp; 12 month </a:t>
            </a:r>
            <a:r>
              <a:rPr lang="en-GB" sz="2800" dirty="0" smtClean="0"/>
              <a:t>(= 3.5hrs support over 1 year)</a:t>
            </a:r>
          </a:p>
          <a:p>
            <a:r>
              <a:rPr lang="en-GB" sz="2800" dirty="0" smtClean="0"/>
              <a:t>Advisors signpost participants into supervised gym sessions, vitality (LTC’s), mainstream classes or third party community based sessions.</a:t>
            </a:r>
          </a:p>
          <a:p>
            <a:r>
              <a:rPr lang="en-GB" sz="2800" dirty="0" smtClean="0"/>
              <a:t>4 weeks free membership with unlimited access to all classes, gyms &amp; pools</a:t>
            </a:r>
            <a:endParaRPr lang="en-GB" sz="2800" dirty="0"/>
          </a:p>
          <a:p>
            <a:r>
              <a:rPr lang="en-GB" sz="2800" dirty="0" smtClean="0"/>
              <a:t>8 FTE advisors delivering across 13 venues</a:t>
            </a:r>
          </a:p>
          <a:p>
            <a:pPr marL="45720" indent="0">
              <a:buNone/>
            </a:pPr>
            <a:endParaRPr lang="en-GB" dirty="0" smtClean="0"/>
          </a:p>
        </p:txBody>
      </p:sp>
    </p:spTree>
    <p:extLst>
      <p:ext uri="{BB962C8B-B14F-4D97-AF65-F5344CB8AC3E}">
        <p14:creationId xmlns:p14="http://schemas.microsoft.com/office/powerpoint/2010/main" val="19464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62" y="244258"/>
            <a:ext cx="9144000" cy="532356"/>
          </a:xfrm>
        </p:spPr>
        <p:txBody>
          <a:bodyPr>
            <a:noAutofit/>
          </a:bodyPr>
          <a:lstStyle/>
          <a:p>
            <a:r>
              <a:rPr lang="en-GB" sz="3600" b="1" dirty="0" smtClean="0"/>
              <a:t>How it’s currently performing</a:t>
            </a:r>
            <a:endParaRPr lang="en-GB" sz="3600" b="1" dirty="0"/>
          </a:p>
        </p:txBody>
      </p:sp>
      <p:sp>
        <p:nvSpPr>
          <p:cNvPr id="3" name="Content Placeholder 2"/>
          <p:cNvSpPr>
            <a:spLocks noGrp="1"/>
          </p:cNvSpPr>
          <p:nvPr>
            <p:ph idx="1"/>
          </p:nvPr>
        </p:nvSpPr>
        <p:spPr>
          <a:xfrm>
            <a:off x="446762" y="962526"/>
            <a:ext cx="11608880" cy="5375645"/>
          </a:xfrm>
        </p:spPr>
        <p:txBody>
          <a:bodyPr>
            <a:noAutofit/>
          </a:bodyPr>
          <a:lstStyle/>
          <a:p>
            <a:r>
              <a:rPr lang="en-GB" sz="2800" b="1" dirty="0" smtClean="0"/>
              <a:t>2993</a:t>
            </a:r>
            <a:r>
              <a:rPr lang="en-GB" sz="2800" dirty="0" smtClean="0"/>
              <a:t> referrals received in 17/18 (equates to </a:t>
            </a:r>
            <a:r>
              <a:rPr lang="en-GB" sz="2800" dirty="0" err="1" smtClean="0"/>
              <a:t>approx</a:t>
            </a:r>
            <a:r>
              <a:rPr lang="en-GB" sz="2800" dirty="0" smtClean="0"/>
              <a:t> </a:t>
            </a:r>
            <a:r>
              <a:rPr lang="en-GB" sz="2800" b="1" dirty="0" smtClean="0"/>
              <a:t>374</a:t>
            </a:r>
            <a:r>
              <a:rPr lang="en-GB" sz="2800" dirty="0" smtClean="0"/>
              <a:t> referrals per advisor)</a:t>
            </a:r>
          </a:p>
          <a:p>
            <a:r>
              <a:rPr lang="en-GB" sz="2800" b="1" dirty="0" smtClean="0"/>
              <a:t>1979</a:t>
            </a:r>
            <a:r>
              <a:rPr lang="en-GB" sz="2800" dirty="0" smtClean="0"/>
              <a:t> attend first appointment (66% of those referred) </a:t>
            </a:r>
            <a:r>
              <a:rPr lang="en-GB" sz="2800" dirty="0" smtClean="0">
                <a:solidFill>
                  <a:schemeClr val="accent1">
                    <a:lumMod val="75000"/>
                  </a:schemeClr>
                </a:solidFill>
              </a:rPr>
              <a:t>(*82%)</a:t>
            </a:r>
          </a:p>
          <a:p>
            <a:r>
              <a:rPr lang="en-GB" sz="2800" b="1" dirty="0" smtClean="0"/>
              <a:t>722</a:t>
            </a:r>
            <a:r>
              <a:rPr lang="en-GB" sz="2800" dirty="0" smtClean="0"/>
              <a:t> attend 6 month appointment (36% of those attending baseline) </a:t>
            </a:r>
            <a:r>
              <a:rPr lang="en-GB" sz="2800" dirty="0" smtClean="0">
                <a:solidFill>
                  <a:schemeClr val="accent1">
                    <a:lumMod val="75000"/>
                  </a:schemeClr>
                </a:solidFill>
              </a:rPr>
              <a:t>(*54%)</a:t>
            </a:r>
          </a:p>
          <a:p>
            <a:r>
              <a:rPr lang="en-GB" sz="2800" b="1" dirty="0" smtClean="0"/>
              <a:t>349</a:t>
            </a:r>
            <a:r>
              <a:rPr lang="en-GB" sz="2800" dirty="0" smtClean="0"/>
              <a:t> attend 12 month appointment and complete scheme (18% of those </a:t>
            </a:r>
            <a:r>
              <a:rPr lang="en-GB" sz="2800" smtClean="0"/>
              <a:t>attending baseline) </a:t>
            </a:r>
            <a:r>
              <a:rPr lang="en-GB" sz="2800" dirty="0" smtClean="0">
                <a:solidFill>
                  <a:schemeClr val="accent1">
                    <a:lumMod val="75000"/>
                  </a:schemeClr>
                </a:solidFill>
              </a:rPr>
              <a:t>(*36%)</a:t>
            </a:r>
          </a:p>
          <a:p>
            <a:pPr marL="45720" indent="0">
              <a:buNone/>
            </a:pPr>
            <a:r>
              <a:rPr lang="en-GB" sz="2800" dirty="0" smtClean="0"/>
              <a:t>So why can’t Glasgow achieve the same rates as ED, with the same model?</a:t>
            </a:r>
          </a:p>
          <a:p>
            <a:pPr marL="45720" indent="0">
              <a:buNone/>
            </a:pPr>
            <a:r>
              <a:rPr lang="en-GB" sz="2800" dirty="0" smtClean="0"/>
              <a:t>Poor performance?       		OR</a:t>
            </a:r>
          </a:p>
          <a:p>
            <a:pPr marL="45720" indent="0">
              <a:buNone/>
            </a:pPr>
            <a:r>
              <a:rPr lang="en-GB" sz="2800" dirty="0" smtClean="0"/>
              <a:t>Is the current model not as effective as it could be in reaching and retaining those in our most deprived areas?</a:t>
            </a:r>
            <a:r>
              <a:rPr lang="en-GB" sz="2800" b="1" dirty="0" smtClean="0">
                <a:solidFill>
                  <a:schemeClr val="accent1">
                    <a:lumMod val="75000"/>
                  </a:schemeClr>
                </a:solidFill>
              </a:rPr>
              <a:t>                                 </a:t>
            </a:r>
          </a:p>
          <a:p>
            <a:pPr marL="45720" indent="0">
              <a:buNone/>
            </a:pPr>
            <a:r>
              <a:rPr lang="en-GB" b="1" dirty="0" smtClean="0">
                <a:solidFill>
                  <a:schemeClr val="accent1">
                    <a:lumMod val="75000"/>
                  </a:schemeClr>
                </a:solidFill>
              </a:rPr>
              <a:t>* East Dunbartonshire performance</a:t>
            </a:r>
          </a:p>
          <a:p>
            <a:pPr marL="45720" indent="0">
              <a:buNone/>
            </a:pPr>
            <a:endParaRPr lang="en-GB" sz="2800" dirty="0" smtClean="0"/>
          </a:p>
          <a:p>
            <a:pPr marL="45720" indent="0">
              <a:buNone/>
            </a:pPr>
            <a:endParaRPr lang="en-GB" sz="2800" dirty="0" smtClean="0"/>
          </a:p>
        </p:txBody>
      </p:sp>
    </p:spTree>
    <p:extLst>
      <p:ext uri="{BB962C8B-B14F-4D97-AF65-F5344CB8AC3E}">
        <p14:creationId xmlns:p14="http://schemas.microsoft.com/office/powerpoint/2010/main" val="242184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07" y="93945"/>
            <a:ext cx="9144000" cy="795403"/>
          </a:xfrm>
        </p:spPr>
        <p:txBody>
          <a:bodyPr/>
          <a:lstStyle/>
          <a:p>
            <a:r>
              <a:rPr lang="en-GB" b="1" dirty="0" smtClean="0"/>
              <a:t>What works to reduce inequality?</a:t>
            </a:r>
            <a:endParaRPr lang="en-GB" b="1" dirty="0"/>
          </a:p>
        </p:txBody>
      </p:sp>
      <p:sp>
        <p:nvSpPr>
          <p:cNvPr id="3" name="Content Placeholder 2"/>
          <p:cNvSpPr>
            <a:spLocks noGrp="1"/>
          </p:cNvSpPr>
          <p:nvPr>
            <p:ph idx="1"/>
          </p:nvPr>
        </p:nvSpPr>
        <p:spPr>
          <a:xfrm>
            <a:off x="388307" y="1177447"/>
            <a:ext cx="6212909" cy="4994753"/>
          </a:xfrm>
        </p:spPr>
        <p:txBody>
          <a:bodyPr>
            <a:normAutofit lnSpcReduction="10000"/>
          </a:bodyPr>
          <a:lstStyle/>
          <a:p>
            <a:pPr marL="0" indent="0">
              <a:buNone/>
            </a:pPr>
            <a:r>
              <a:rPr lang="en-GB" sz="2800" dirty="0"/>
              <a:t>NHS Health Scotland recommend a host of actions that can be taken to help reduce inequality</a:t>
            </a:r>
            <a:r>
              <a:rPr lang="en-GB" sz="2800" dirty="0" smtClean="0"/>
              <a:t>:</a:t>
            </a:r>
          </a:p>
          <a:p>
            <a:pPr marL="457200" indent="-457200"/>
            <a:r>
              <a:rPr lang="en-GB" sz="2800" dirty="0"/>
              <a:t>Services are planned in line with proportionate </a:t>
            </a:r>
            <a:r>
              <a:rPr lang="en-GB" sz="2800" dirty="0" smtClean="0"/>
              <a:t>universalism</a:t>
            </a:r>
          </a:p>
          <a:p>
            <a:pPr marL="457200" indent="-457200"/>
            <a:r>
              <a:rPr lang="en-GB" sz="2800" dirty="0" smtClean="0"/>
              <a:t>Resources </a:t>
            </a:r>
            <a:r>
              <a:rPr lang="en-GB" sz="2800" dirty="0"/>
              <a:t>are re-allocated from interventions that are not effective to those focused on reducing health and social </a:t>
            </a:r>
            <a:r>
              <a:rPr lang="en-GB" sz="2800" dirty="0" smtClean="0"/>
              <a:t>inequalities.</a:t>
            </a:r>
          </a:p>
          <a:p>
            <a:pPr marL="457200" indent="-457200"/>
            <a:r>
              <a:rPr lang="en-GB" sz="2800" dirty="0" smtClean="0"/>
              <a:t>Services </a:t>
            </a:r>
            <a:r>
              <a:rPr lang="en-GB" sz="2800" dirty="0"/>
              <a:t>are targeted </a:t>
            </a:r>
            <a:r>
              <a:rPr lang="en-GB" sz="2800" dirty="0" smtClean="0"/>
              <a:t>at </a:t>
            </a:r>
            <a:r>
              <a:rPr lang="en-GB" sz="2800" dirty="0"/>
              <a:t>high risk </a:t>
            </a:r>
            <a:r>
              <a:rPr lang="en-GB" sz="2800" dirty="0" smtClean="0"/>
              <a:t>individuals with </a:t>
            </a:r>
            <a:r>
              <a:rPr lang="en-GB" sz="2800" dirty="0"/>
              <a:t>intensive, tailored                                                        support.</a:t>
            </a:r>
          </a:p>
          <a:p>
            <a:endParaRPr lang="en-GB" sz="2800" dirty="0">
              <a:solidFill>
                <a:schemeClr val="bg2">
                  <a:lumMod val="2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9556" y="2363656"/>
            <a:ext cx="5702236" cy="3035061"/>
          </a:xfrm>
          <a:prstGeom prst="rect">
            <a:avLst/>
          </a:prstGeom>
        </p:spPr>
      </p:pic>
    </p:spTree>
    <p:extLst>
      <p:ext uri="{BB962C8B-B14F-4D97-AF65-F5344CB8AC3E}">
        <p14:creationId xmlns:p14="http://schemas.microsoft.com/office/powerpoint/2010/main" val="220373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92" y="281836"/>
            <a:ext cx="9144000" cy="632564"/>
          </a:xfrm>
        </p:spPr>
        <p:txBody>
          <a:bodyPr/>
          <a:lstStyle/>
          <a:p>
            <a:r>
              <a:rPr lang="en-GB" b="1" dirty="0" smtClean="0"/>
              <a:t>Pilot – 12 week intensive programme</a:t>
            </a:r>
            <a:endParaRPr lang="en-GB" b="1" dirty="0"/>
          </a:p>
        </p:txBody>
      </p:sp>
      <p:sp>
        <p:nvSpPr>
          <p:cNvPr id="3" name="Content Placeholder 2"/>
          <p:cNvSpPr>
            <a:spLocks noGrp="1"/>
          </p:cNvSpPr>
          <p:nvPr>
            <p:ph idx="1"/>
          </p:nvPr>
        </p:nvSpPr>
        <p:spPr>
          <a:xfrm>
            <a:off x="509391" y="1188406"/>
            <a:ext cx="11089709" cy="5287549"/>
          </a:xfrm>
        </p:spPr>
        <p:txBody>
          <a:bodyPr/>
          <a:lstStyle/>
          <a:p>
            <a:r>
              <a:rPr lang="en-GB" sz="2800" dirty="0" smtClean="0"/>
              <a:t>Worked with </a:t>
            </a:r>
            <a:r>
              <a:rPr lang="en-GB" sz="2800" dirty="0" err="1" smtClean="0"/>
              <a:t>Crail</a:t>
            </a:r>
            <a:r>
              <a:rPr lang="en-GB" sz="2800" dirty="0" smtClean="0"/>
              <a:t> street practice in </a:t>
            </a:r>
            <a:r>
              <a:rPr lang="en-GB" sz="2800" dirty="0" err="1" smtClean="0"/>
              <a:t>Parkhead</a:t>
            </a:r>
            <a:r>
              <a:rPr lang="en-GB" sz="2800" dirty="0" smtClean="0"/>
              <a:t> which is one of the most deprived neighbourhoods in Glasgow.</a:t>
            </a:r>
          </a:p>
          <a:p>
            <a:r>
              <a:rPr lang="en-GB" sz="2800" dirty="0" smtClean="0"/>
              <a:t>17 people recruited through practice</a:t>
            </a:r>
          </a:p>
          <a:p>
            <a:r>
              <a:rPr lang="en-GB" sz="2800" dirty="0" smtClean="0"/>
              <a:t>12 week programme consisting of:</a:t>
            </a:r>
          </a:p>
          <a:p>
            <a:pPr lvl="2"/>
            <a:r>
              <a:rPr lang="en-GB" sz="2800" dirty="0" smtClean="0"/>
              <a:t>Initial info session &amp; consultation in the practice</a:t>
            </a:r>
          </a:p>
          <a:p>
            <a:pPr lvl="2"/>
            <a:r>
              <a:rPr lang="en-GB" sz="2800" dirty="0" smtClean="0"/>
              <a:t>weekly workshop covering topics such as goal setting, decisional balance, coping with relapse delivered  </a:t>
            </a:r>
          </a:p>
          <a:p>
            <a:pPr lvl="2"/>
            <a:r>
              <a:rPr lang="en-GB" sz="2800" dirty="0" smtClean="0"/>
              <a:t>closed group activity class</a:t>
            </a:r>
          </a:p>
          <a:p>
            <a:pPr lvl="2"/>
            <a:r>
              <a:rPr lang="en-GB" sz="2800" dirty="0" smtClean="0"/>
              <a:t>walking challenge &amp; weekly step count (walk the North Coast 500)</a:t>
            </a:r>
          </a:p>
          <a:p>
            <a:pPr lvl="2"/>
            <a:r>
              <a:rPr lang="en-GB" sz="2800" dirty="0" smtClean="0"/>
              <a:t>Health walk established leaving from practice &amp; led by pharmacist</a:t>
            </a:r>
          </a:p>
          <a:p>
            <a:pPr marL="685800" lvl="2" indent="0">
              <a:buNone/>
            </a:pPr>
            <a:endParaRPr lang="en-GB" sz="2800" dirty="0" smtClean="0"/>
          </a:p>
          <a:p>
            <a:pPr lvl="2"/>
            <a:endParaRPr lang="en-GB" dirty="0"/>
          </a:p>
        </p:txBody>
      </p:sp>
    </p:spTree>
    <p:extLst>
      <p:ext uri="{BB962C8B-B14F-4D97-AF65-F5344CB8AC3E}">
        <p14:creationId xmlns:p14="http://schemas.microsoft.com/office/powerpoint/2010/main" val="126466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110" y="0"/>
            <a:ext cx="9144000" cy="770351"/>
          </a:xfrm>
        </p:spPr>
        <p:txBody>
          <a:bodyPr/>
          <a:lstStyle/>
          <a:p>
            <a:r>
              <a:rPr lang="en-GB" b="1" dirty="0" smtClean="0"/>
              <a:t>Results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4068348"/>
              </p:ext>
            </p:extLst>
          </p:nvPr>
        </p:nvGraphicFramePr>
        <p:xfrm>
          <a:off x="225425" y="770350"/>
          <a:ext cx="11838238" cy="56464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209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1130</TotalTime>
  <Words>966</Words>
  <Application>Microsoft Office PowerPoint</Application>
  <PresentationFormat>Widescreen</PresentationFormat>
  <Paragraphs>102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Health Fitness 16x9</vt:lpstr>
      <vt:lpstr>Glasgow Exercise Referral Scheme</vt:lpstr>
      <vt:lpstr>Introduction</vt:lpstr>
      <vt:lpstr>Context</vt:lpstr>
      <vt:lpstr>West Glasgow   vs   East Glasgow</vt:lpstr>
      <vt:lpstr>Current Model</vt:lpstr>
      <vt:lpstr>How it’s currently performing</vt:lpstr>
      <vt:lpstr>What works to reduce inequality?</vt:lpstr>
      <vt:lpstr>Pilot – 12 week intensive programme</vt:lpstr>
      <vt:lpstr>Results</vt:lpstr>
      <vt:lpstr>Resource requirements</vt:lpstr>
      <vt:lpstr>So why lean six sigma?</vt:lpstr>
      <vt:lpstr>5 step Lean Six Sigma  process</vt:lpstr>
      <vt:lpstr>Step 1: Understanding participant requirements</vt:lpstr>
      <vt:lpstr>Jims requirements</vt:lpstr>
      <vt:lpstr>Next steps</vt:lpstr>
      <vt:lpstr>PowerPoint Presentation</vt:lpstr>
    </vt:vector>
  </TitlesOfParts>
  <Company>Glasgow Life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Referral Scheme</dc:title>
  <dc:creator>Cunningham, Diane</dc:creator>
  <cp:lastModifiedBy>Rachel Caldwell</cp:lastModifiedBy>
  <cp:revision>60</cp:revision>
  <dcterms:created xsi:type="dcterms:W3CDTF">2019-03-05T10:48:26Z</dcterms:created>
  <dcterms:modified xsi:type="dcterms:W3CDTF">2019-05-09T15:45:54Z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